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6" r:id="rId6"/>
    <p:sldMasterId id="2147483703" r:id="rId7"/>
    <p:sldMasterId id="2147483730" r:id="rId8"/>
    <p:sldMasterId id="2147483757" r:id="rId9"/>
  </p:sldMasterIdLst>
  <p:notesMasterIdLst>
    <p:notesMasterId r:id="rId27"/>
  </p:notesMasterIdLst>
  <p:sldIdLst>
    <p:sldId id="326" r:id="rId10"/>
    <p:sldId id="322" r:id="rId11"/>
    <p:sldId id="310" r:id="rId12"/>
    <p:sldId id="323" r:id="rId13"/>
    <p:sldId id="324" r:id="rId14"/>
    <p:sldId id="327" r:id="rId15"/>
    <p:sldId id="334" r:id="rId16"/>
    <p:sldId id="330" r:id="rId17"/>
    <p:sldId id="331" r:id="rId18"/>
    <p:sldId id="332" r:id="rId19"/>
    <p:sldId id="333" r:id="rId20"/>
    <p:sldId id="335" r:id="rId21"/>
    <p:sldId id="339" r:id="rId22"/>
    <p:sldId id="340" r:id="rId23"/>
    <p:sldId id="336" r:id="rId24"/>
    <p:sldId id="338" r:id="rId25"/>
    <p:sldId id="272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16893-C20B-FDC3-070A-BDCCA330412E}" v="86" dt="2021-12-02T05:20:41.638"/>
    <p1510:client id="{90730E03-B417-E04A-ED74-94C384949ED4}" v="128" dt="2021-12-02T05:14:48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7112" autoAdjust="0"/>
  </p:normalViewPr>
  <p:slideViewPr>
    <p:cSldViewPr snapToGrid="0">
      <p:cViewPr varScale="1">
        <p:scale>
          <a:sx n="81" d="100"/>
          <a:sy n="81" d="100"/>
        </p:scale>
        <p:origin x="-954" y="-78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N Mathur" userId="S::nnmathur@unilinkindia.com::0dc26b0b-a36c-4b23-acd0-99bfe5ff0859" providerId="AD" clId="Web-{1D516893-C20B-FDC3-070A-BDCCA330412E}"/>
    <pc:docChg chg="modSld">
      <pc:chgData name="N N Mathur" userId="S::nnmathur@unilinkindia.com::0dc26b0b-a36c-4b23-acd0-99bfe5ff0859" providerId="AD" clId="Web-{1D516893-C20B-FDC3-070A-BDCCA330412E}" dt="2021-12-02T05:20:39.185" v="47" actId="20577"/>
      <pc:docMkLst>
        <pc:docMk/>
      </pc:docMkLst>
      <pc:sldChg chg="addSp modSp">
        <pc:chgData name="N N Mathur" userId="S::nnmathur@unilinkindia.com::0dc26b0b-a36c-4b23-acd0-99bfe5ff0859" providerId="AD" clId="Web-{1D516893-C20B-FDC3-070A-BDCCA330412E}" dt="2021-12-02T05:20:39.185" v="47" actId="20577"/>
        <pc:sldMkLst>
          <pc:docMk/>
          <pc:sldMk cId="152510768" sldId="326"/>
        </pc:sldMkLst>
        <pc:spChg chg="add mod">
          <ac:chgData name="N N Mathur" userId="S::nnmathur@unilinkindia.com::0dc26b0b-a36c-4b23-acd0-99bfe5ff0859" providerId="AD" clId="Web-{1D516893-C20B-FDC3-070A-BDCCA330412E}" dt="2021-12-02T05:20:39.185" v="47" actId="20577"/>
          <ac:spMkLst>
            <pc:docMk/>
            <pc:sldMk cId="152510768" sldId="326"/>
            <ac:spMk id="4" creationId="{3ACF95B0-0A4B-48FF-94AA-757C48C8F3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5DA99-583F-4348-928D-1BE1C52637AF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55E18-9516-4926-A2FD-E1C73F8C8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7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5E18-9516-4926-A2FD-E1C73F8C8B2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" y="2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3730400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358926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309689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55743" y="1503589"/>
            <a:ext cx="1146629" cy="508000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6" y="4406026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6"/>
            <a:ext cx="2801814" cy="190679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157794" y="1420814"/>
            <a:ext cx="1357879" cy="1699603"/>
            <a:chOff x="-1732712" y="2269217"/>
            <a:chExt cx="398463" cy="598488"/>
          </a:xfrm>
          <a:solidFill>
            <a:schemeClr val="tx2"/>
          </a:solidFill>
        </p:grpSpPr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6" name="Rectangle 35"/>
          <p:cNvSpPr/>
          <p:nvPr userDrawn="1"/>
        </p:nvSpPr>
        <p:spPr>
          <a:xfrm flipV="1">
            <a:off x="0" y="3359855"/>
            <a:ext cx="3729038" cy="697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Freeform 36"/>
          <p:cNvSpPr/>
          <p:nvPr userDrawn="1"/>
        </p:nvSpPr>
        <p:spPr>
          <a:xfrm rot="10800000" flipV="1">
            <a:off x="2278857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Freeform 37"/>
          <p:cNvSpPr/>
          <p:nvPr userDrawn="1"/>
        </p:nvSpPr>
        <p:spPr>
          <a:xfrm flipV="1">
            <a:off x="6022182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/>
          <p:cNvSpPr/>
          <p:nvPr userDrawn="1"/>
        </p:nvSpPr>
        <p:spPr>
          <a:xfrm flipV="1">
            <a:off x="2936081" y="3359855"/>
            <a:ext cx="3729038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6827048" y="3357564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43" name="Group 42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0" name="Oval 13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0" name="Oval 10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5" name="Oval 9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0" name="Oval 7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5" name="Oval 6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pic>
        <p:nvPicPr>
          <p:cNvPr id="155" name="Picture 1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3" y="3414038"/>
            <a:ext cx="1646243" cy="580069"/>
          </a:xfrm>
          <a:prstGeom prst="rect">
            <a:avLst/>
          </a:prstGeom>
        </p:spPr>
      </p:pic>
      <p:sp>
        <p:nvSpPr>
          <p:cNvPr id="161" name="Parallelogram 160"/>
          <p:cNvSpPr/>
          <p:nvPr userDrawn="1"/>
        </p:nvSpPr>
        <p:spPr>
          <a:xfrm flipV="1">
            <a:off x="7944389" y="4922200"/>
            <a:ext cx="792340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34629" y="3366295"/>
            <a:ext cx="4340226" cy="380206"/>
          </a:xfrm>
        </p:spPr>
        <p:txBody>
          <a:bodyPr>
            <a:noAutofit/>
          </a:bodyPr>
          <a:lstStyle>
            <a:lvl1pPr marL="0" indent="0">
              <a:buNone/>
              <a:defRPr lang="en-US" sz="27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5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34629" y="3756068"/>
            <a:ext cx="4340226" cy="2888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6272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9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04270"/>
            <a:ext cx="1971676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0"/>
            <a:ext cx="5800726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6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flipV="1">
            <a:off x="4354457" y="-11238"/>
            <a:ext cx="2996463" cy="573100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2" y="-11238"/>
            <a:ext cx="7130633" cy="5731006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4075850" y="-11238"/>
            <a:ext cx="1188663" cy="227342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793750"/>
            <a:ext cx="9144000" cy="4127500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755740" y="1052286"/>
            <a:ext cx="1146629" cy="677333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3161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39" y="4921912"/>
            <a:ext cx="2920364" cy="31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3" y="4922196"/>
            <a:ext cx="594255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4" y="4949036"/>
            <a:ext cx="2801814" cy="254239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 flipV="1">
            <a:off x="1" y="3527306"/>
            <a:ext cx="3729038" cy="93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38" name="Freeform 37"/>
          <p:cNvSpPr/>
          <p:nvPr userDrawn="1"/>
        </p:nvSpPr>
        <p:spPr>
          <a:xfrm rot="10800000" flipV="1">
            <a:off x="2278857" y="3527307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39" name="Freeform 38"/>
          <p:cNvSpPr/>
          <p:nvPr userDrawn="1"/>
        </p:nvSpPr>
        <p:spPr>
          <a:xfrm flipV="1">
            <a:off x="6022182" y="3527307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40" name="Rectangle 39"/>
          <p:cNvSpPr/>
          <p:nvPr userDrawn="1"/>
        </p:nvSpPr>
        <p:spPr>
          <a:xfrm flipV="1">
            <a:off x="2936082" y="3527306"/>
            <a:ext cx="3729038" cy="930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grpSp>
        <p:nvGrpSpPr>
          <p:cNvPr id="4" name="Group 42"/>
          <p:cNvGrpSpPr/>
          <p:nvPr userDrawn="1"/>
        </p:nvGrpSpPr>
        <p:grpSpPr>
          <a:xfrm>
            <a:off x="6827044" y="3524250"/>
            <a:ext cx="2316956" cy="936625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5" name="Group 43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1" name="Oval 14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6" name="Group 44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6" name="Oval 12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" name="Group 46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6" name="Oval 9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3" name="Group 47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1" name="Oval 8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4" name="Group 48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6" name="Oval 6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5" name="Group 49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sp>
        <p:nvSpPr>
          <p:cNvPr id="157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53917" y="3544096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8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53917" y="4003716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19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9" name="Picture 1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2" y="3530464"/>
            <a:ext cx="1708101" cy="8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" y="3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3730401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358927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309690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755744" y="1503589"/>
            <a:ext cx="1146629" cy="508000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21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7" y="4406028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8"/>
            <a:ext cx="2801814" cy="190679"/>
          </a:xfrm>
          <a:prstGeom prst="rect">
            <a:avLst/>
          </a:prstGeom>
        </p:spPr>
      </p:pic>
      <p:grpSp>
        <p:nvGrpSpPr>
          <p:cNvPr id="4" name="Group 32"/>
          <p:cNvGrpSpPr/>
          <p:nvPr userDrawn="1"/>
        </p:nvGrpSpPr>
        <p:grpSpPr>
          <a:xfrm>
            <a:off x="157797" y="1420814"/>
            <a:ext cx="1357879" cy="1699603"/>
            <a:chOff x="-1732712" y="2269217"/>
            <a:chExt cx="398463" cy="598488"/>
          </a:xfrm>
          <a:solidFill>
            <a:schemeClr val="tx2"/>
          </a:solidFill>
        </p:grpSpPr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</p:grpSp>
      <p:sp>
        <p:nvSpPr>
          <p:cNvPr id="36" name="Rectangle 35"/>
          <p:cNvSpPr/>
          <p:nvPr userDrawn="1"/>
        </p:nvSpPr>
        <p:spPr>
          <a:xfrm flipV="1">
            <a:off x="1" y="3359856"/>
            <a:ext cx="3729038" cy="697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7" name="Freeform 36"/>
          <p:cNvSpPr/>
          <p:nvPr userDrawn="1"/>
        </p:nvSpPr>
        <p:spPr>
          <a:xfrm rot="10800000" flipV="1">
            <a:off x="2278858" y="3359856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8" name="Freeform 37"/>
          <p:cNvSpPr/>
          <p:nvPr userDrawn="1"/>
        </p:nvSpPr>
        <p:spPr>
          <a:xfrm flipV="1">
            <a:off x="6022182" y="3359856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9" name="Rectangle 38"/>
          <p:cNvSpPr/>
          <p:nvPr userDrawn="1"/>
        </p:nvSpPr>
        <p:spPr>
          <a:xfrm flipV="1">
            <a:off x="2936082" y="3359856"/>
            <a:ext cx="3729038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grpSp>
        <p:nvGrpSpPr>
          <p:cNvPr id="5" name="Group 41"/>
          <p:cNvGrpSpPr/>
          <p:nvPr userDrawn="1"/>
        </p:nvGrpSpPr>
        <p:grpSpPr>
          <a:xfrm>
            <a:off x="6827049" y="3357566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6" name="Group 42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0" name="Oval 13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11" name="Group 43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0" name="Oval 10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33" name="Group 45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5" name="Oval 9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40" name="Group 46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0" name="Oval 7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41" name="Group 47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5" name="Oval 6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42" name="Group 48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</p:grpSp>
      <p:pic>
        <p:nvPicPr>
          <p:cNvPr id="155" name="Picture 1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" y="3414040"/>
            <a:ext cx="1646243" cy="580069"/>
          </a:xfrm>
          <a:prstGeom prst="rect">
            <a:avLst/>
          </a:prstGeom>
        </p:spPr>
      </p:pic>
      <p:sp>
        <p:nvSpPr>
          <p:cNvPr id="161" name="Parallelogram 160"/>
          <p:cNvSpPr/>
          <p:nvPr userDrawn="1"/>
        </p:nvSpPr>
        <p:spPr>
          <a:xfrm flipV="1">
            <a:off x="7944390" y="4922202"/>
            <a:ext cx="792340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164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34629" y="3366295"/>
            <a:ext cx="4340226" cy="380206"/>
          </a:xfrm>
        </p:spPr>
        <p:txBody>
          <a:bodyPr>
            <a:noAutofit/>
          </a:bodyPr>
          <a:lstStyle>
            <a:lvl1pPr marL="0" indent="0">
              <a:buNone/>
              <a:defRPr lang="en-US" sz="27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5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34629" y="3756068"/>
            <a:ext cx="4340226" cy="2888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6272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6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1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8202676" y="170617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6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7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9" y="5441837"/>
            <a:ext cx="467036" cy="273169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0" marR="0" lvl="0" indent="0" algn="ct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9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46831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5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1"/>
            <a:ext cx="7992750" cy="5736576"/>
          </a:xfrm>
          <a:custGeom>
            <a:avLst/>
            <a:gdLst>
              <a:gd name="connsiteX0" fmla="*/ 0 w 7992750"/>
              <a:gd name="connsiteY0" fmla="*/ 0 h 6883891"/>
              <a:gd name="connsiteX1" fmla="*/ 3870522 w 7992750"/>
              <a:gd name="connsiteY1" fmla="*/ 0 h 6883891"/>
              <a:gd name="connsiteX2" fmla="*/ 3870522 w 7992750"/>
              <a:gd name="connsiteY2" fmla="*/ 1 h 6883891"/>
              <a:gd name="connsiteX3" fmla="*/ 4297066 w 7992750"/>
              <a:gd name="connsiteY3" fmla="*/ 1 h 6883891"/>
              <a:gd name="connsiteX4" fmla="*/ 7992750 w 7992750"/>
              <a:gd name="connsiteY4" fmla="*/ 6883891 h 6883891"/>
              <a:gd name="connsiteX5" fmla="*/ 2985952 w 7992750"/>
              <a:gd name="connsiteY5" fmla="*/ 6883891 h 6883891"/>
              <a:gd name="connsiteX6" fmla="*/ 2985952 w 7992750"/>
              <a:gd name="connsiteY6" fmla="*/ 6883890 h 6883891"/>
              <a:gd name="connsiteX7" fmla="*/ 0 w 7992750"/>
              <a:gd name="connsiteY7" fmla="*/ 6883890 h 6883891"/>
              <a:gd name="connsiteX8" fmla="*/ 0 w 7992750"/>
              <a:gd name="connsiteY8" fmla="*/ 0 h 68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2750" h="6883891">
                <a:moveTo>
                  <a:pt x="0" y="0"/>
                </a:moveTo>
                <a:lnTo>
                  <a:pt x="3870522" y="0"/>
                </a:lnTo>
                <a:lnTo>
                  <a:pt x="3870522" y="1"/>
                </a:lnTo>
                <a:lnTo>
                  <a:pt x="4297066" y="1"/>
                </a:lnTo>
                <a:lnTo>
                  <a:pt x="7992750" y="6883891"/>
                </a:lnTo>
                <a:lnTo>
                  <a:pt x="2985952" y="6883891"/>
                </a:lnTo>
                <a:lnTo>
                  <a:pt x="2985952" y="6883890"/>
                </a:lnTo>
                <a:lnTo>
                  <a:pt x="0" y="68838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2374905" y="3529952"/>
            <a:ext cx="6769096" cy="993681"/>
          </a:xfrm>
          <a:custGeom>
            <a:avLst/>
            <a:gdLst>
              <a:gd name="connsiteX0" fmla="*/ 0 w 6769096"/>
              <a:gd name="connsiteY0" fmla="*/ 0 h 1192417"/>
              <a:gd name="connsiteX1" fmla="*/ 867271 w 6769096"/>
              <a:gd name="connsiteY1" fmla="*/ 0 h 1192417"/>
              <a:gd name="connsiteX2" fmla="*/ 1146629 w 6769096"/>
              <a:gd name="connsiteY2" fmla="*/ 0 h 1192417"/>
              <a:gd name="connsiteX3" fmla="*/ 1146629 w 6769096"/>
              <a:gd name="connsiteY3" fmla="*/ 2 h 1192417"/>
              <a:gd name="connsiteX4" fmla="*/ 6769096 w 6769096"/>
              <a:gd name="connsiteY4" fmla="*/ 2 h 1192417"/>
              <a:gd name="connsiteX5" fmla="*/ 6769096 w 6769096"/>
              <a:gd name="connsiteY5" fmla="*/ 1190173 h 1192417"/>
              <a:gd name="connsiteX6" fmla="*/ 1146629 w 6769096"/>
              <a:gd name="connsiteY6" fmla="*/ 1190173 h 1192417"/>
              <a:gd name="connsiteX7" fmla="*/ 1146629 w 6769096"/>
              <a:gd name="connsiteY7" fmla="*/ 1192417 h 1192417"/>
              <a:gd name="connsiteX8" fmla="*/ 714047 w 6769096"/>
              <a:gd name="connsiteY8" fmla="*/ 1192417 h 1192417"/>
              <a:gd name="connsiteX9" fmla="*/ 640161 w 6769096"/>
              <a:gd name="connsiteY9" fmla="*/ 1192417 h 1192417"/>
              <a:gd name="connsiteX10" fmla="*/ 0 w 6769096"/>
              <a:gd name="connsiteY10" fmla="*/ 0 h 11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69096" h="1192417">
                <a:moveTo>
                  <a:pt x="0" y="0"/>
                </a:moveTo>
                <a:lnTo>
                  <a:pt x="867271" y="0"/>
                </a:lnTo>
                <a:lnTo>
                  <a:pt x="1146629" y="0"/>
                </a:lnTo>
                <a:lnTo>
                  <a:pt x="1146629" y="2"/>
                </a:lnTo>
                <a:lnTo>
                  <a:pt x="6769096" y="2"/>
                </a:lnTo>
                <a:lnTo>
                  <a:pt x="6769096" y="1190173"/>
                </a:lnTo>
                <a:lnTo>
                  <a:pt x="1146629" y="1190173"/>
                </a:lnTo>
                <a:lnTo>
                  <a:pt x="1146629" y="1192417"/>
                </a:lnTo>
                <a:lnTo>
                  <a:pt x="714047" y="1192417"/>
                </a:lnTo>
                <a:lnTo>
                  <a:pt x="640161" y="119241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4287593" y="-11238"/>
            <a:ext cx="3999167" cy="573657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268447" y="783170"/>
            <a:ext cx="1810506" cy="2266136"/>
            <a:chOff x="-1732712" y="2269217"/>
            <a:chExt cx="398463" cy="598488"/>
          </a:xfrm>
          <a:solidFill>
            <a:schemeClr val="accent2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14"/>
          <p:cNvGrpSpPr/>
          <p:nvPr userDrawn="1"/>
        </p:nvGrpSpPr>
        <p:grpSpPr>
          <a:xfrm>
            <a:off x="-745218" y="3566584"/>
            <a:ext cx="3594100" cy="936626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4" name="Group 15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16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8" name="Oval 9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3" name="Oval 8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8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8" name="Oval 6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9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3" name="Oval 5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0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38" name="Oval 3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8" name="Freeform 127"/>
          <p:cNvSpPr/>
          <p:nvPr userDrawn="1"/>
        </p:nvSpPr>
        <p:spPr>
          <a:xfrm flipV="1">
            <a:off x="4964569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2" name="Content Placeholder 131"/>
          <p:cNvSpPr>
            <a:spLocks noGrp="1"/>
          </p:cNvSpPr>
          <p:nvPr>
            <p:ph sz="quarter" idx="10" hasCustomPrompt="1"/>
          </p:nvPr>
        </p:nvSpPr>
        <p:spPr>
          <a:xfrm>
            <a:off x="3178176" y="3724504"/>
            <a:ext cx="4789488" cy="604573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Seperator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4159367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1" y="3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730401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3358927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309690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 lang="en-US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7755744" y="1503589"/>
            <a:ext cx="1146629" cy="508000"/>
            <a:chOff x="10442581" y="221342"/>
            <a:chExt cx="1528839" cy="8128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21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5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6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7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8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0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1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2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3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4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5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6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7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</p:grpSp>
      </p:grpSp>
      <p:sp>
        <p:nvSpPr>
          <p:cNvPr id="31" name="Rectangle 30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2" name="Parallelogram 31"/>
          <p:cNvSpPr/>
          <p:nvPr userDrawn="1"/>
        </p:nvSpPr>
        <p:spPr>
          <a:xfrm flipV="1">
            <a:off x="5958297" y="4406028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8"/>
            <a:ext cx="2801814" cy="190679"/>
          </a:xfrm>
          <a:prstGeom prst="rect">
            <a:avLst/>
          </a:prstGeom>
        </p:spPr>
      </p:pic>
      <p:grpSp>
        <p:nvGrpSpPr>
          <p:cNvPr id="4" name="Group 33"/>
          <p:cNvGrpSpPr/>
          <p:nvPr userDrawn="1"/>
        </p:nvGrpSpPr>
        <p:grpSpPr>
          <a:xfrm>
            <a:off x="157797" y="1420814"/>
            <a:ext cx="1357879" cy="1699603"/>
            <a:chOff x="-1732712" y="2269217"/>
            <a:chExt cx="398463" cy="598488"/>
          </a:xfrm>
          <a:solidFill>
            <a:schemeClr val="accent1"/>
          </a:solidFill>
        </p:grpSpPr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</p:grpSp>
      <p:grpSp>
        <p:nvGrpSpPr>
          <p:cNvPr id="5" name="Group 36"/>
          <p:cNvGrpSpPr/>
          <p:nvPr userDrawn="1"/>
        </p:nvGrpSpPr>
        <p:grpSpPr>
          <a:xfrm>
            <a:off x="6827049" y="3357566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6" name="Group 37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12" name="Group 39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05" name="Oval 10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14" name="Group 40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0" name="Oval 8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34" name="Group 41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37" name="Group 42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38" name="Group 43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</p:grpSp>
      <p:sp>
        <p:nvSpPr>
          <p:cNvPr id="150" name="Freeform 149"/>
          <p:cNvSpPr/>
          <p:nvPr userDrawn="1"/>
        </p:nvSpPr>
        <p:spPr>
          <a:xfrm rot="10800000" flipV="1">
            <a:off x="2550998" y="3359856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151" name="Freeform 150"/>
          <p:cNvSpPr/>
          <p:nvPr userDrawn="1"/>
        </p:nvSpPr>
        <p:spPr>
          <a:xfrm flipV="1">
            <a:off x="6022182" y="3359856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152" name="Rectangle 151"/>
          <p:cNvSpPr/>
          <p:nvPr userDrawn="1"/>
        </p:nvSpPr>
        <p:spPr>
          <a:xfrm flipV="1">
            <a:off x="3233062" y="3359856"/>
            <a:ext cx="3432061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153" name="TextBox 152"/>
          <p:cNvSpPr txBox="1"/>
          <p:nvPr userDrawn="1"/>
        </p:nvSpPr>
        <p:spPr>
          <a:xfrm>
            <a:off x="3626919" y="3487408"/>
            <a:ext cx="3055550" cy="5078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7527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3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74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74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9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14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2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5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1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02674" y="170616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5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4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9" y="5441835"/>
            <a:ext cx="467036" cy="27316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2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7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46831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16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7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9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304272"/>
            <a:ext cx="1971676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2"/>
            <a:ext cx="5800726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69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flipV="1">
            <a:off x="4354459" y="-11238"/>
            <a:ext cx="2996463" cy="573100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0" tIns="35661" rIns="71320" bIns="35661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5" y="-11236"/>
            <a:ext cx="7130633" cy="5731006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4075852" y="-11238"/>
            <a:ext cx="1188663" cy="227342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0" tIns="35661" rIns="71320" bIns="35661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793750"/>
            <a:ext cx="9144000" cy="4127500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755743" y="1052288"/>
            <a:ext cx="1146629" cy="677333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3132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39" y="4921912"/>
            <a:ext cx="2920364" cy="31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5" y="4922198"/>
            <a:ext cx="594255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4" y="4949038"/>
            <a:ext cx="2801814" cy="254239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 flipV="1">
            <a:off x="1" y="3527308"/>
            <a:ext cx="3729038" cy="93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38" name="Freeform 37"/>
          <p:cNvSpPr/>
          <p:nvPr userDrawn="1"/>
        </p:nvSpPr>
        <p:spPr>
          <a:xfrm rot="10800000" flipV="1">
            <a:off x="2278858" y="3527309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39" name="Freeform 38"/>
          <p:cNvSpPr/>
          <p:nvPr userDrawn="1"/>
        </p:nvSpPr>
        <p:spPr>
          <a:xfrm flipV="1">
            <a:off x="6022182" y="3527309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40" name="Rectangle 39"/>
          <p:cNvSpPr/>
          <p:nvPr userDrawn="1"/>
        </p:nvSpPr>
        <p:spPr>
          <a:xfrm flipV="1">
            <a:off x="2936083" y="3527308"/>
            <a:ext cx="3729038" cy="930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grpSp>
        <p:nvGrpSpPr>
          <p:cNvPr id="4" name="Group 42"/>
          <p:cNvGrpSpPr/>
          <p:nvPr userDrawn="1"/>
        </p:nvGrpSpPr>
        <p:grpSpPr>
          <a:xfrm>
            <a:off x="6827044" y="3524252"/>
            <a:ext cx="2316956" cy="936625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5" name="Group 43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1" name="Oval 14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6" name="Group 44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6" name="Oval 12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" name="Group 46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6" name="Oval 9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3" name="Group 47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1" name="Oval 8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4" name="Group 48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6" name="Oval 6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5" name="Group 49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sp>
        <p:nvSpPr>
          <p:cNvPr id="157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53920" y="3544098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8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53920" y="4003718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19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9" name="Picture 1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3" y="3530464"/>
            <a:ext cx="1708101" cy="8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2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0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42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90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29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5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1"/>
            <a:ext cx="7992750" cy="5736576"/>
          </a:xfrm>
          <a:custGeom>
            <a:avLst/>
            <a:gdLst>
              <a:gd name="connsiteX0" fmla="*/ 0 w 7992750"/>
              <a:gd name="connsiteY0" fmla="*/ 0 h 6883891"/>
              <a:gd name="connsiteX1" fmla="*/ 3870522 w 7992750"/>
              <a:gd name="connsiteY1" fmla="*/ 0 h 6883891"/>
              <a:gd name="connsiteX2" fmla="*/ 3870522 w 7992750"/>
              <a:gd name="connsiteY2" fmla="*/ 1 h 6883891"/>
              <a:gd name="connsiteX3" fmla="*/ 4297066 w 7992750"/>
              <a:gd name="connsiteY3" fmla="*/ 1 h 6883891"/>
              <a:gd name="connsiteX4" fmla="*/ 7992750 w 7992750"/>
              <a:gd name="connsiteY4" fmla="*/ 6883891 h 6883891"/>
              <a:gd name="connsiteX5" fmla="*/ 2985952 w 7992750"/>
              <a:gd name="connsiteY5" fmla="*/ 6883891 h 6883891"/>
              <a:gd name="connsiteX6" fmla="*/ 2985952 w 7992750"/>
              <a:gd name="connsiteY6" fmla="*/ 6883890 h 6883891"/>
              <a:gd name="connsiteX7" fmla="*/ 0 w 7992750"/>
              <a:gd name="connsiteY7" fmla="*/ 6883890 h 6883891"/>
              <a:gd name="connsiteX8" fmla="*/ 0 w 7992750"/>
              <a:gd name="connsiteY8" fmla="*/ 0 h 68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2750" h="6883891">
                <a:moveTo>
                  <a:pt x="0" y="0"/>
                </a:moveTo>
                <a:lnTo>
                  <a:pt x="3870522" y="0"/>
                </a:lnTo>
                <a:lnTo>
                  <a:pt x="3870522" y="1"/>
                </a:lnTo>
                <a:lnTo>
                  <a:pt x="4297066" y="1"/>
                </a:lnTo>
                <a:lnTo>
                  <a:pt x="7992750" y="6883891"/>
                </a:lnTo>
                <a:lnTo>
                  <a:pt x="2985952" y="6883891"/>
                </a:lnTo>
                <a:lnTo>
                  <a:pt x="2985952" y="6883890"/>
                </a:lnTo>
                <a:lnTo>
                  <a:pt x="0" y="68838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2374905" y="3529950"/>
            <a:ext cx="6769096" cy="993681"/>
          </a:xfrm>
          <a:custGeom>
            <a:avLst/>
            <a:gdLst>
              <a:gd name="connsiteX0" fmla="*/ 0 w 6769096"/>
              <a:gd name="connsiteY0" fmla="*/ 0 h 1192417"/>
              <a:gd name="connsiteX1" fmla="*/ 867271 w 6769096"/>
              <a:gd name="connsiteY1" fmla="*/ 0 h 1192417"/>
              <a:gd name="connsiteX2" fmla="*/ 1146629 w 6769096"/>
              <a:gd name="connsiteY2" fmla="*/ 0 h 1192417"/>
              <a:gd name="connsiteX3" fmla="*/ 1146629 w 6769096"/>
              <a:gd name="connsiteY3" fmla="*/ 2 h 1192417"/>
              <a:gd name="connsiteX4" fmla="*/ 6769096 w 6769096"/>
              <a:gd name="connsiteY4" fmla="*/ 2 h 1192417"/>
              <a:gd name="connsiteX5" fmla="*/ 6769096 w 6769096"/>
              <a:gd name="connsiteY5" fmla="*/ 1190173 h 1192417"/>
              <a:gd name="connsiteX6" fmla="*/ 1146629 w 6769096"/>
              <a:gd name="connsiteY6" fmla="*/ 1190173 h 1192417"/>
              <a:gd name="connsiteX7" fmla="*/ 1146629 w 6769096"/>
              <a:gd name="connsiteY7" fmla="*/ 1192417 h 1192417"/>
              <a:gd name="connsiteX8" fmla="*/ 714047 w 6769096"/>
              <a:gd name="connsiteY8" fmla="*/ 1192417 h 1192417"/>
              <a:gd name="connsiteX9" fmla="*/ 640161 w 6769096"/>
              <a:gd name="connsiteY9" fmla="*/ 1192417 h 1192417"/>
              <a:gd name="connsiteX10" fmla="*/ 0 w 6769096"/>
              <a:gd name="connsiteY10" fmla="*/ 0 h 11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69096" h="1192417">
                <a:moveTo>
                  <a:pt x="0" y="0"/>
                </a:moveTo>
                <a:lnTo>
                  <a:pt x="867271" y="0"/>
                </a:lnTo>
                <a:lnTo>
                  <a:pt x="1146629" y="0"/>
                </a:lnTo>
                <a:lnTo>
                  <a:pt x="1146629" y="2"/>
                </a:lnTo>
                <a:lnTo>
                  <a:pt x="6769096" y="2"/>
                </a:lnTo>
                <a:lnTo>
                  <a:pt x="6769096" y="1190173"/>
                </a:lnTo>
                <a:lnTo>
                  <a:pt x="1146629" y="1190173"/>
                </a:lnTo>
                <a:lnTo>
                  <a:pt x="1146629" y="1192417"/>
                </a:lnTo>
                <a:lnTo>
                  <a:pt x="714047" y="1192417"/>
                </a:lnTo>
                <a:lnTo>
                  <a:pt x="640161" y="119241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4287590" y="-11238"/>
            <a:ext cx="3999167" cy="573657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68447" y="783169"/>
            <a:ext cx="1810506" cy="2266136"/>
            <a:chOff x="-1732712" y="2269217"/>
            <a:chExt cx="398463" cy="598488"/>
          </a:xfrm>
          <a:solidFill>
            <a:schemeClr val="accent2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-745218" y="3566584"/>
            <a:ext cx="3594100" cy="936626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8" name="Oval 9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3" name="Oval 8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8" name="Oval 6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3" name="Oval 5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38" name="Oval 3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8" name="Freeform 127"/>
          <p:cNvSpPr/>
          <p:nvPr userDrawn="1"/>
        </p:nvSpPr>
        <p:spPr>
          <a:xfrm flipV="1">
            <a:off x="4964569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2" name="Content Placeholder 131"/>
          <p:cNvSpPr>
            <a:spLocks noGrp="1"/>
          </p:cNvSpPr>
          <p:nvPr>
            <p:ph sz="quarter" idx="10" hasCustomPrompt="1"/>
          </p:nvPr>
        </p:nvSpPr>
        <p:spPr>
          <a:xfrm>
            <a:off x="3178176" y="3724504"/>
            <a:ext cx="4789488" cy="604573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Seperator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4159367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67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88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93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96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88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92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4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0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8202670" y="170612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4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1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8" y="5441832"/>
            <a:ext cx="467036" cy="273169"/>
          </a:xfrm>
          <a:prstGeom prst="rect">
            <a:avLst/>
          </a:prstGeom>
        </p:spPr>
        <p:txBody>
          <a:bodyPr lIns="71323" tIns="35662" rIns="71323" bIns="35662"/>
          <a:lstStyle/>
          <a:p>
            <a:pPr marL="0" marR="0" lvl="0" indent="0" algn="ctr" defTabSz="713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71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3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46099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A8F08B-7C1A-43AB-8CAA-E0D080265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576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flipV="1">
            <a:off x="4354457" y="-11238"/>
            <a:ext cx="2996463" cy="573100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2" y="-11238"/>
            <a:ext cx="7130633" cy="5731006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4075850" y="-11238"/>
            <a:ext cx="1188663" cy="227342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793750"/>
            <a:ext cx="9144000" cy="4127500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755740" y="1052286"/>
            <a:ext cx="1146629" cy="677333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3161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39" y="4921912"/>
            <a:ext cx="2920364" cy="31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3" y="4922196"/>
            <a:ext cx="594255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4" y="4949036"/>
            <a:ext cx="2801814" cy="254239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 flipV="1">
            <a:off x="1" y="3527306"/>
            <a:ext cx="3729038" cy="93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38" name="Freeform 37"/>
          <p:cNvSpPr/>
          <p:nvPr userDrawn="1"/>
        </p:nvSpPr>
        <p:spPr>
          <a:xfrm rot="10800000" flipV="1">
            <a:off x="2278857" y="3527307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39" name="Freeform 38"/>
          <p:cNvSpPr/>
          <p:nvPr userDrawn="1"/>
        </p:nvSpPr>
        <p:spPr>
          <a:xfrm flipV="1">
            <a:off x="6022182" y="3527307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40" name="Rectangle 39"/>
          <p:cNvSpPr/>
          <p:nvPr userDrawn="1"/>
        </p:nvSpPr>
        <p:spPr>
          <a:xfrm flipV="1">
            <a:off x="2936082" y="3527306"/>
            <a:ext cx="3729038" cy="930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grpSp>
        <p:nvGrpSpPr>
          <p:cNvPr id="4" name="Group 42"/>
          <p:cNvGrpSpPr/>
          <p:nvPr userDrawn="1"/>
        </p:nvGrpSpPr>
        <p:grpSpPr>
          <a:xfrm>
            <a:off x="6827044" y="3524250"/>
            <a:ext cx="2316956" cy="936625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5" name="Group 43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1" name="Oval 14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6" name="Group 44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6" name="Oval 12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" name="Group 46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6" name="Oval 9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3" name="Group 47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1" name="Oval 8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4" name="Group 48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6" name="Oval 6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5" name="Group 49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sp>
        <p:nvSpPr>
          <p:cNvPr id="157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53917" y="3544096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8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53917" y="4003716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19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9" name="Picture 1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2" y="3530464"/>
            <a:ext cx="1708101" cy="8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2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02" indent="0" algn="ctr">
              <a:buNone/>
              <a:defRPr sz="1600"/>
            </a:lvl2pPr>
            <a:lvl3pPr marL="713203" indent="0" algn="ctr">
              <a:buNone/>
              <a:defRPr sz="1400"/>
            </a:lvl3pPr>
            <a:lvl4pPr marL="1069805" indent="0" algn="ctr">
              <a:buNone/>
              <a:defRPr sz="1200"/>
            </a:lvl4pPr>
            <a:lvl5pPr marL="1426407" indent="0" algn="ctr">
              <a:buNone/>
              <a:defRPr sz="1200"/>
            </a:lvl5pPr>
            <a:lvl6pPr marL="1783009" indent="0" algn="ctr">
              <a:buNone/>
              <a:defRPr sz="1200"/>
            </a:lvl6pPr>
            <a:lvl7pPr marL="2139610" indent="0" algn="ctr">
              <a:buNone/>
              <a:defRPr sz="1200"/>
            </a:lvl7pPr>
            <a:lvl8pPr marL="2496212" indent="0" algn="ctr">
              <a:buNone/>
              <a:defRPr sz="1200"/>
            </a:lvl8pPr>
            <a:lvl9pPr marL="285281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0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1" y="2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730400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3358926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309689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755743" y="1503589"/>
            <a:ext cx="1146629" cy="508000"/>
            <a:chOff x="10442581" y="221342"/>
            <a:chExt cx="1528839" cy="8128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5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0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1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31" name="Rectangle 30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Parallelogram 31"/>
          <p:cNvSpPr/>
          <p:nvPr userDrawn="1"/>
        </p:nvSpPr>
        <p:spPr>
          <a:xfrm flipV="1">
            <a:off x="5958296" y="4406026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6"/>
            <a:ext cx="2801814" cy="190679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57794" y="1420814"/>
            <a:ext cx="1357879" cy="1699603"/>
            <a:chOff x="-1732712" y="2269217"/>
            <a:chExt cx="398463" cy="598488"/>
          </a:xfrm>
          <a:solidFill>
            <a:schemeClr val="accent1"/>
          </a:solidFill>
        </p:grpSpPr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6827048" y="3357564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05" name="Oval 10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0" name="Oval 8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150" name="Freeform 149"/>
          <p:cNvSpPr/>
          <p:nvPr userDrawn="1"/>
        </p:nvSpPr>
        <p:spPr>
          <a:xfrm rot="10800000" flipV="1">
            <a:off x="2550998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1" name="Freeform 150"/>
          <p:cNvSpPr/>
          <p:nvPr userDrawn="1"/>
        </p:nvSpPr>
        <p:spPr>
          <a:xfrm flipV="1">
            <a:off x="6022182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2" name="Rectangle 151"/>
          <p:cNvSpPr/>
          <p:nvPr userDrawn="1"/>
        </p:nvSpPr>
        <p:spPr>
          <a:xfrm flipV="1">
            <a:off x="3233059" y="3359855"/>
            <a:ext cx="3432061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3" name="TextBox 152"/>
          <p:cNvSpPr txBox="1"/>
          <p:nvPr userDrawn="1"/>
        </p:nvSpPr>
        <p:spPr>
          <a:xfrm>
            <a:off x="3626918" y="3487406"/>
            <a:ext cx="3055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75276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04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2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04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07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2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6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8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02" indent="0">
              <a:buNone/>
              <a:defRPr sz="1100"/>
            </a:lvl2pPr>
            <a:lvl3pPr marL="713203" indent="0">
              <a:buNone/>
              <a:defRPr sz="900"/>
            </a:lvl3pPr>
            <a:lvl4pPr marL="1069805" indent="0">
              <a:buNone/>
              <a:defRPr sz="800"/>
            </a:lvl4pPr>
            <a:lvl5pPr marL="1426407" indent="0">
              <a:buNone/>
              <a:defRPr sz="800"/>
            </a:lvl5pPr>
            <a:lvl6pPr marL="1783009" indent="0">
              <a:buNone/>
              <a:defRPr sz="800"/>
            </a:lvl6pPr>
            <a:lvl7pPr marL="2139610" indent="0">
              <a:buNone/>
              <a:defRPr sz="800"/>
            </a:lvl7pPr>
            <a:lvl8pPr marL="2496212" indent="0">
              <a:buNone/>
              <a:defRPr sz="800"/>
            </a:lvl8pPr>
            <a:lvl9pPr marL="285281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74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500"/>
            </a:lvl1pPr>
            <a:lvl2pPr marL="356602" indent="0">
              <a:buNone/>
              <a:defRPr sz="2200"/>
            </a:lvl2pPr>
            <a:lvl3pPr marL="713203" indent="0">
              <a:buNone/>
              <a:defRPr sz="1900"/>
            </a:lvl3pPr>
            <a:lvl4pPr marL="1069805" indent="0">
              <a:buNone/>
              <a:defRPr sz="1600"/>
            </a:lvl4pPr>
            <a:lvl5pPr marL="1426407" indent="0">
              <a:buNone/>
              <a:defRPr sz="1600"/>
            </a:lvl5pPr>
            <a:lvl6pPr marL="1783009" indent="0">
              <a:buNone/>
              <a:defRPr sz="1600"/>
            </a:lvl6pPr>
            <a:lvl7pPr marL="2139610" indent="0">
              <a:buNone/>
              <a:defRPr sz="1600"/>
            </a:lvl7pPr>
            <a:lvl8pPr marL="2496212" indent="0">
              <a:buNone/>
              <a:defRPr sz="1600"/>
            </a:lvl8pPr>
            <a:lvl9pPr marL="2852814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02" indent="0">
              <a:buNone/>
              <a:defRPr sz="1100"/>
            </a:lvl2pPr>
            <a:lvl3pPr marL="713203" indent="0">
              <a:buNone/>
              <a:defRPr sz="900"/>
            </a:lvl3pPr>
            <a:lvl4pPr marL="1069805" indent="0">
              <a:buNone/>
              <a:defRPr sz="800"/>
            </a:lvl4pPr>
            <a:lvl5pPr marL="1426407" indent="0">
              <a:buNone/>
              <a:defRPr sz="800"/>
            </a:lvl5pPr>
            <a:lvl6pPr marL="1783009" indent="0">
              <a:buNone/>
              <a:defRPr sz="800"/>
            </a:lvl6pPr>
            <a:lvl7pPr marL="2139610" indent="0">
              <a:buNone/>
              <a:defRPr sz="800"/>
            </a:lvl7pPr>
            <a:lvl8pPr marL="2496212" indent="0">
              <a:buNone/>
              <a:defRPr sz="800"/>
            </a:lvl8pPr>
            <a:lvl9pPr marL="285281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8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50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73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400973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93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1E1EBBC-3069-4A83-8B45-A72234FF9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215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09B0D3-CA82-4219-8CF4-C0FCD49C9F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49071" y="2653112"/>
            <a:ext cx="4907892" cy="408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860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5DDFB43-81F5-4458-92F5-802B6FE82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" y="0"/>
            <a:ext cx="91422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4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71ACC4-F9FA-404C-83F2-8622560E3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84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100"/>
            </a:lvl2pPr>
            <a:lvl3pPr>
              <a:buFont typeface="Arial" pitchFamily="34" charset="0"/>
              <a:buChar char="•"/>
              <a:defRPr sz="900"/>
            </a:lvl3pPr>
            <a:lvl4pPr>
              <a:buFont typeface="Courier New" pitchFamily="49" charset="0"/>
              <a:buChar char="o"/>
              <a:defRPr/>
            </a:lvl4pPr>
            <a:lvl5pPr>
              <a:defRPr sz="7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5F55-3ECC-4B5A-9577-270A8F570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12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918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2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100"/>
            </a:lvl2pPr>
            <a:lvl3pPr>
              <a:buFont typeface="Arial" pitchFamily="34" charset="0"/>
              <a:buChar char="•"/>
              <a:defRPr sz="900"/>
            </a:lvl3pPr>
            <a:lvl4pPr>
              <a:buFont typeface="Courier New" pitchFamily="49" charset="0"/>
              <a:buChar char="o"/>
              <a:defRPr/>
            </a:lvl4pPr>
            <a:lvl5pPr>
              <a:defRPr sz="7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A8F08B-7C1A-43AB-8CAA-E0D080265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&lt;Title of the Slide&gt;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960" y="5538046"/>
            <a:ext cx="1946275" cy="152400"/>
          </a:xfrm>
          <a:prstGeom prst="rect">
            <a:avLst/>
          </a:prstGeom>
        </p:spPr>
        <p:txBody>
          <a:bodyPr vert="horz" lIns="35661" tIns="35661" rIns="35661" bIns="35661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82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077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4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0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8202671" y="170612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4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2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9" y="5441833"/>
            <a:ext cx="467036" cy="273169"/>
          </a:xfrm>
          <a:prstGeom prst="rect">
            <a:avLst/>
          </a:prstGeom>
        </p:spPr>
        <p:txBody>
          <a:bodyPr lIns="71320" tIns="35661" rIns="71320" bIns="35661"/>
          <a:lstStyle/>
          <a:p>
            <a:pPr marL="0" marR="0" lvl="0" indent="0" algn="ctr" defTabSz="713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7131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4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917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4"/>
            <a:ext cx="9144000" cy="571817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8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4992" y="1059089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00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14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817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8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333" y="1109928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45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015048-3F3C-4714-BFE0-A617CCEFE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7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588" indent="0" algn="ctr">
              <a:buNone/>
              <a:defRPr sz="1600"/>
            </a:lvl2pPr>
            <a:lvl3pPr marL="713174" indent="0" algn="ctr">
              <a:buNone/>
              <a:defRPr sz="1400"/>
            </a:lvl3pPr>
            <a:lvl4pPr marL="1069762" indent="0" algn="ctr">
              <a:buNone/>
              <a:defRPr sz="1200"/>
            </a:lvl4pPr>
            <a:lvl5pPr marL="1426350" indent="0" algn="ctr">
              <a:buNone/>
              <a:defRPr sz="1200"/>
            </a:lvl5pPr>
            <a:lvl6pPr marL="1782938" indent="0" algn="ctr">
              <a:buNone/>
              <a:defRPr sz="1200"/>
            </a:lvl6pPr>
            <a:lvl7pPr marL="2139524" indent="0" algn="ctr">
              <a:buNone/>
              <a:defRPr sz="1200"/>
            </a:lvl7pPr>
            <a:lvl8pPr marL="2496112" indent="0" algn="ctr">
              <a:buNone/>
              <a:defRPr sz="1200"/>
            </a:lvl8pPr>
            <a:lvl9pPr marL="28527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0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04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7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3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29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5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1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04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07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88" indent="0">
              <a:buNone/>
              <a:defRPr sz="1600" b="1"/>
            </a:lvl2pPr>
            <a:lvl3pPr marL="713174" indent="0">
              <a:buNone/>
              <a:defRPr sz="1400" b="1"/>
            </a:lvl3pPr>
            <a:lvl4pPr marL="1069762" indent="0">
              <a:buNone/>
              <a:defRPr sz="1200" b="1"/>
            </a:lvl4pPr>
            <a:lvl5pPr marL="1426350" indent="0">
              <a:buNone/>
              <a:defRPr sz="1200" b="1"/>
            </a:lvl5pPr>
            <a:lvl6pPr marL="1782938" indent="0">
              <a:buNone/>
              <a:defRPr sz="1200" b="1"/>
            </a:lvl6pPr>
            <a:lvl7pPr marL="2139524" indent="0">
              <a:buNone/>
              <a:defRPr sz="1200" b="1"/>
            </a:lvl7pPr>
            <a:lvl8pPr marL="2496112" indent="0">
              <a:buNone/>
              <a:defRPr sz="1200" b="1"/>
            </a:lvl8pPr>
            <a:lvl9pPr marL="28527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88" indent="0">
              <a:buNone/>
              <a:defRPr sz="1600" b="1"/>
            </a:lvl2pPr>
            <a:lvl3pPr marL="713174" indent="0">
              <a:buNone/>
              <a:defRPr sz="1400" b="1"/>
            </a:lvl3pPr>
            <a:lvl4pPr marL="1069762" indent="0">
              <a:buNone/>
              <a:defRPr sz="1200" b="1"/>
            </a:lvl4pPr>
            <a:lvl5pPr marL="1426350" indent="0">
              <a:buNone/>
              <a:defRPr sz="1200" b="1"/>
            </a:lvl5pPr>
            <a:lvl6pPr marL="1782938" indent="0">
              <a:buNone/>
              <a:defRPr sz="1200" b="1"/>
            </a:lvl6pPr>
            <a:lvl7pPr marL="2139524" indent="0">
              <a:buNone/>
              <a:defRPr sz="1200" b="1"/>
            </a:lvl7pPr>
            <a:lvl8pPr marL="2496112" indent="0">
              <a:buNone/>
              <a:defRPr sz="1200" b="1"/>
            </a:lvl8pPr>
            <a:lvl9pPr marL="28527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21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65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8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588" indent="0">
              <a:buNone/>
              <a:defRPr sz="1100"/>
            </a:lvl2pPr>
            <a:lvl3pPr marL="713174" indent="0">
              <a:buNone/>
              <a:defRPr sz="900"/>
            </a:lvl3pPr>
            <a:lvl4pPr marL="1069762" indent="0">
              <a:buNone/>
              <a:defRPr sz="800"/>
            </a:lvl4pPr>
            <a:lvl5pPr marL="1426350" indent="0">
              <a:buNone/>
              <a:defRPr sz="800"/>
            </a:lvl5pPr>
            <a:lvl6pPr marL="1782938" indent="0">
              <a:buNone/>
              <a:defRPr sz="800"/>
            </a:lvl6pPr>
            <a:lvl7pPr marL="2139524" indent="0">
              <a:buNone/>
              <a:defRPr sz="800"/>
            </a:lvl7pPr>
            <a:lvl8pPr marL="2496112" indent="0">
              <a:buNone/>
              <a:defRPr sz="800"/>
            </a:lvl8pPr>
            <a:lvl9pPr marL="28527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7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213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500"/>
            </a:lvl1pPr>
            <a:lvl2pPr marL="356588" indent="0">
              <a:buNone/>
              <a:defRPr sz="2200"/>
            </a:lvl2pPr>
            <a:lvl3pPr marL="713174" indent="0">
              <a:buNone/>
              <a:defRPr sz="1900"/>
            </a:lvl3pPr>
            <a:lvl4pPr marL="1069762" indent="0">
              <a:buNone/>
              <a:defRPr sz="1600"/>
            </a:lvl4pPr>
            <a:lvl5pPr marL="1426350" indent="0">
              <a:buNone/>
              <a:defRPr sz="1600"/>
            </a:lvl5pPr>
            <a:lvl6pPr marL="1782938" indent="0">
              <a:buNone/>
              <a:defRPr sz="1600"/>
            </a:lvl6pPr>
            <a:lvl7pPr marL="2139524" indent="0">
              <a:buNone/>
              <a:defRPr sz="1600"/>
            </a:lvl7pPr>
            <a:lvl8pPr marL="2496112" indent="0">
              <a:buNone/>
              <a:defRPr sz="1600"/>
            </a:lvl8pPr>
            <a:lvl9pPr marL="28527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588" indent="0">
              <a:buNone/>
              <a:defRPr sz="1100"/>
            </a:lvl2pPr>
            <a:lvl3pPr marL="713174" indent="0">
              <a:buNone/>
              <a:defRPr sz="900"/>
            </a:lvl3pPr>
            <a:lvl4pPr marL="1069762" indent="0">
              <a:buNone/>
              <a:defRPr sz="800"/>
            </a:lvl4pPr>
            <a:lvl5pPr marL="1426350" indent="0">
              <a:buNone/>
              <a:defRPr sz="800"/>
            </a:lvl5pPr>
            <a:lvl6pPr marL="1782938" indent="0">
              <a:buNone/>
              <a:defRPr sz="800"/>
            </a:lvl6pPr>
            <a:lvl7pPr marL="2139524" indent="0">
              <a:buNone/>
              <a:defRPr sz="800"/>
            </a:lvl7pPr>
            <a:lvl8pPr marL="2496112" indent="0">
              <a:buNone/>
              <a:defRPr sz="800"/>
            </a:lvl8pPr>
            <a:lvl9pPr marL="28527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86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50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7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1E1EBBC-3069-4A83-8B45-A72234FF9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57215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09B0D3-CA82-4219-8CF4-C0FCD49C9F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49071" y="2653113"/>
            <a:ext cx="4907892" cy="408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860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5DDFB43-81F5-4458-92F5-802B6FE82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" y="0"/>
            <a:ext cx="91422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4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71ACC4-F9FA-404C-83F2-8622560E3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848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100"/>
            </a:lvl2pPr>
            <a:lvl3pPr>
              <a:buFont typeface="Arial" pitchFamily="34" charset="0"/>
              <a:buChar char="•"/>
              <a:defRPr sz="900"/>
            </a:lvl3pPr>
            <a:lvl4pPr>
              <a:buFont typeface="Courier New" pitchFamily="49" charset="0"/>
              <a:buChar char="o"/>
              <a:defRPr/>
            </a:lvl4pPr>
            <a:lvl5pPr>
              <a:defRPr sz="7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5F55-3ECC-4B5A-9577-270A8F570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12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9182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26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100"/>
            </a:lvl2pPr>
            <a:lvl3pPr>
              <a:buFont typeface="Arial" pitchFamily="34" charset="0"/>
              <a:buChar char="•"/>
              <a:defRPr sz="900"/>
            </a:lvl3pPr>
            <a:lvl4pPr>
              <a:buFont typeface="Courier New" pitchFamily="49" charset="0"/>
              <a:buChar char="o"/>
              <a:defRPr/>
            </a:lvl4pPr>
            <a:lvl5pPr>
              <a:defRPr sz="7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A8F08B-7C1A-43AB-8CAA-E0D080265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&lt;Title of the Slide&gt;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961" y="5538046"/>
            <a:ext cx="1946275" cy="152400"/>
          </a:xfrm>
          <a:prstGeom prst="rect">
            <a:avLst/>
          </a:prstGeom>
        </p:spPr>
        <p:txBody>
          <a:bodyPr vert="horz" lIns="35659" tIns="35659" rIns="35659" bIns="35659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8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16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0772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4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7" tIns="35659" rIns="71317" bIns="35659" rtlCol="0" anchor="ctr"/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0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7" tIns="35659" rIns="71317" bIns="35659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8202671" y="170612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4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7" tIns="35659" rIns="71317" bIns="35659" rtlCol="0" anchor="ctr"/>
          <a:lstStyle/>
          <a:p>
            <a:pPr algn="ctr"/>
            <a:endParaRPr lang="en-US" sz="1400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3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9" y="5441834"/>
            <a:ext cx="467036" cy="273169"/>
          </a:xfrm>
          <a:prstGeom prst="rect">
            <a:avLst/>
          </a:prstGeom>
        </p:spPr>
        <p:txBody>
          <a:bodyPr lIns="71317" tIns="35659" rIns="71317" bIns="35659"/>
          <a:lstStyle/>
          <a:p>
            <a:pPr marL="0" marR="0" lvl="0" indent="0" algn="ctr" defTabSz="713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7130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5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917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4"/>
            <a:ext cx="9144000" cy="571817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9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4993" y="1059089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0096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817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9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334" y="1109928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455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015048-3F3C-4714-BFE0-A617CCEFE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71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349768-1517-4391-BF60-E17240360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" y="0"/>
            <a:ext cx="9142223" cy="5715000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77D78-6820-4983-96A0-176293C6F7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0783" y="2531138"/>
            <a:ext cx="2201500" cy="28835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1E601F1-7AB2-41DC-8E6C-52382809C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0782" y="3127272"/>
            <a:ext cx="1760630" cy="28835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38AC8-D6C5-4792-82EE-8CB6B8889002}"/>
              </a:ext>
            </a:extLst>
          </p:cNvPr>
          <p:cNvSpPr txBox="1"/>
          <p:nvPr userDrawn="1"/>
        </p:nvSpPr>
        <p:spPr>
          <a:xfrm>
            <a:off x="3000784" y="2223362"/>
            <a:ext cx="1003057" cy="256686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Presented By: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774FA-25B3-4479-A74C-B6A2FC6702D1}"/>
              </a:ext>
            </a:extLst>
          </p:cNvPr>
          <p:cNvSpPr txBox="1"/>
          <p:nvPr userDrawn="1"/>
        </p:nvSpPr>
        <p:spPr>
          <a:xfrm>
            <a:off x="2995412" y="2838915"/>
            <a:ext cx="437517" cy="256686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9A63C75-364F-4E52-92F8-2BCE5CE077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00782" y="1445972"/>
            <a:ext cx="4907892" cy="408781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3941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"/>
            <a:ext cx="9144000" cy="571753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7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4354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1E1EBBC-3069-4A83-8B45-A72234FF9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215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09B0D3-CA82-4219-8CF4-C0FCD49C9F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49071" y="2653110"/>
            <a:ext cx="4907892" cy="408781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3584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DDFB43-81F5-4458-92F5-802B6FE82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" y="0"/>
            <a:ext cx="91422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31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71ACC4-F9FA-404C-83F2-8622560E3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786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015048-3F3C-4714-BFE0-A617CCEFE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00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"/>
            <a:ext cx="9144000" cy="571753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7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332" y="1109928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2542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"/>
            <a:ext cx="9144000" cy="571753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7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332" y="1109928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110463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6"/>
            <a:ext cx="20574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6"/>
            <a:ext cx="30861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6"/>
            <a:ext cx="20574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587C-AF2E-4C80-9356-DF5F35D41D09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2" r:id="rId14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0" tIns="35661" rIns="71320" bIns="3566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0" tIns="35661" rIns="71320" bIns="3566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71320" tIns="35661" rIns="71320" bIns="356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71320" tIns="35661" rIns="71320" bIns="356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71320" tIns="35661" rIns="71320" bIns="356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20" r:id="rId16"/>
    <p:sldLayoutId id="2147483721" r:id="rId17"/>
    <p:sldLayoutId id="2147483723" r:id="rId18"/>
    <p:sldLayoutId id="2147483724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713203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1" indent="-178301" algn="l" defTabSz="71320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03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04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06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08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09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911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513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115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2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03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05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07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09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10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12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814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17" tIns="35659" rIns="71317" bIns="3565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17" tIns="35659" rIns="71317" bIns="3565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71317" tIns="35659" rIns="71317" bIns="3565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6963-CF6A-40EF-8854-0ED26B0A204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71317" tIns="35659" rIns="71317" bIns="3565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71317" tIns="35659" rIns="71317" bIns="3565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7" r:id="rId16"/>
    <p:sldLayoutId id="2147483748" r:id="rId17"/>
    <p:sldLayoutId id="2147483750" r:id="rId18"/>
    <p:sldLayoutId id="2147483751" r:id="rId19"/>
    <p:sldLayoutId id="2147483753" r:id="rId20"/>
    <p:sldLayoutId id="2147483754" r:id="rId21"/>
    <p:sldLayoutId id="2147483755" r:id="rId22"/>
    <p:sldLayoutId id="2147483756" r:id="rId23"/>
  </p:sldLayoutIdLst>
  <p:txStyles>
    <p:titleStyle>
      <a:lvl1pPr algn="l" defTabSz="713174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94" indent="-178294" algn="l" defTabSz="71317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882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468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056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644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230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818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406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993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88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74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762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350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938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24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112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700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F8745-2CF9-4B31-8811-E2B832E3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CAE5-3120-47A4-B18F-B4F8058D5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63AC9-8051-4B64-8C0C-CB6039830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6963-CF6A-40EF-8854-0ED26B0A2046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AAB02-7C7D-4BD7-81DB-0E791736E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BE696-E800-485F-88B0-B20FA13C7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E58D-7F54-44CD-BF7D-30E8A3689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afetypoint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3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3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3.png"/><Relationship Id="rId17" Type="http://schemas.microsoft.com/office/2007/relationships/hdphoto" Target="../media/hdphoto8.wdp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4.wdp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3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iras.gov.sg/IRASHome/Individuals/Locals/Working-Out-Your-Taxes/What-is-Taxable-What-is-Not/Overseas-Income-Received-in-Singapo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5220" y="3691734"/>
            <a:ext cx="4155815" cy="5706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90000"/>
              </a:lnSpc>
              <a:spcBef>
                <a:spcPts val="780"/>
              </a:spcBef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living in Singapore should invest with Max Life Insurance</a:t>
            </a: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106D9AA0-A4DB-420E-9F85-049E3BD6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1" y="652"/>
            <a:ext cx="1076673" cy="77152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3ACF95B0-0A4B-48FF-94AA-757C48C8F3C7}"/>
              </a:ext>
            </a:extLst>
          </p:cNvPr>
          <p:cNvSpPr txBox="1"/>
          <p:nvPr/>
        </p:nvSpPr>
        <p:spPr>
          <a:xfrm>
            <a:off x="2372" y="4746943"/>
            <a:ext cx="4099661" cy="954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lvl="0">
              <a:defRPr lang="en-US"/>
            </a:defPPr>
            <a:lvl1pPr marL="0" lvl="0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lvl="1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lvl="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lvl="3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lvl="4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lvl="5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lvl="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lvl="7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lvl="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Presentation By </a:t>
            </a:r>
            <a:endParaRPr lang="en-US"/>
          </a:p>
          <a:p>
            <a:r>
              <a:rPr lang="en-US" sz="1400" dirty="0">
                <a:cs typeface="Arial"/>
              </a:rPr>
              <a:t>N </a:t>
            </a:r>
            <a:r>
              <a:rPr lang="en-US" sz="1400" dirty="0" err="1">
                <a:cs typeface="Arial"/>
              </a:rPr>
              <a:t>N</a:t>
            </a:r>
            <a:r>
              <a:rPr lang="en-US" sz="1400" dirty="0">
                <a:cs typeface="Arial"/>
              </a:rPr>
              <a:t> Mathur, Founder- </a:t>
            </a:r>
            <a:r>
              <a:rPr lang="en-US" sz="1400" dirty="0">
                <a:cs typeface="Arial"/>
                <a:hlinkClick r:id="rId3"/>
              </a:rPr>
              <a:t>https://thesafetypoint.com</a:t>
            </a:r>
          </a:p>
          <a:p>
            <a:r>
              <a:rPr lang="en-US" sz="1400" dirty="0">
                <a:cs typeface="Arial"/>
              </a:rPr>
              <a:t>- +91-9811261602</a:t>
            </a:r>
            <a:endParaRPr lang="en-US" dirty="0"/>
          </a:p>
          <a:p>
            <a:r>
              <a:rPr lang="en-US" sz="1400" dirty="0">
                <a:cs typeface="Arial"/>
              </a:rPr>
              <a:t>  +91-11-41601701</a:t>
            </a:r>
          </a:p>
        </p:txBody>
      </p:sp>
    </p:spTree>
    <p:extLst>
      <p:ext uri="{BB962C8B-B14F-4D97-AF65-F5344CB8AC3E}">
        <p14:creationId xmlns:p14="http://schemas.microsoft.com/office/powerpoint/2010/main" val="15251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ree Number 3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787400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30399" y="893246"/>
            <a:ext cx="7013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4"/>
            <a:r>
              <a:rPr lang="en-US" b="1" dirty="0">
                <a:solidFill>
                  <a:srgbClr val="73A0D2">
                    <a:lumMod val="50000"/>
                  </a:srgbClr>
                </a:solidFill>
                <a:latin typeface="Calibri"/>
              </a:rPr>
              <a:t>Indian Equity market has outperformed world equity market in past 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20126"/>
              </p:ext>
            </p:extLst>
          </p:nvPr>
        </p:nvGraphicFramePr>
        <p:xfrm>
          <a:off x="1263015" y="1392415"/>
          <a:ext cx="7680960" cy="1802672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BSE Sensex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FTSE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NYSC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Composite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Nikkei 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Dow Jones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Hang Seng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Straits Times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Jan’ 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4814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Dec’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41254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Annualized return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92114"/>
              </p:ext>
            </p:extLst>
          </p:nvPr>
        </p:nvGraphicFramePr>
        <p:xfrm>
          <a:off x="1272863" y="3305234"/>
          <a:ext cx="7654832" cy="1776440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95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4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BSE Sensex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FTSE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NYSC </a:t>
                      </a:r>
                    </a:p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Composite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Nikkei 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Dow Jones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Hang Seng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Straits Times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Jan’ 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Dec’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41254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Annualized return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Explosion 2 17"/>
          <p:cNvSpPr/>
          <p:nvPr/>
        </p:nvSpPr>
        <p:spPr>
          <a:xfrm>
            <a:off x="0" y="1256320"/>
            <a:ext cx="1707832" cy="1064657"/>
          </a:xfrm>
          <a:prstGeom prst="irregularSeal2">
            <a:avLst/>
          </a:prstGeom>
          <a:solidFill>
            <a:srgbClr val="F690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Past 15 years</a:t>
            </a:r>
          </a:p>
        </p:txBody>
      </p:sp>
      <p:sp>
        <p:nvSpPr>
          <p:cNvPr id="19" name="Explosion 2 18"/>
          <p:cNvSpPr/>
          <p:nvPr/>
        </p:nvSpPr>
        <p:spPr>
          <a:xfrm>
            <a:off x="0" y="3327994"/>
            <a:ext cx="1707832" cy="1070756"/>
          </a:xfrm>
          <a:prstGeom prst="irregularSeal2">
            <a:avLst/>
          </a:prstGeom>
          <a:solidFill>
            <a:srgbClr val="F690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Past 20 years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762646" y="111879"/>
            <a:ext cx="7863840" cy="5410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50663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50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5A8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should NRI Invest in India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5A8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95D4C0D9-6610-401D-8E06-3944159DE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509" y="4893599"/>
            <a:ext cx="107667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4800" y="896035"/>
            <a:ext cx="61849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3A0D2">
                    <a:lumMod val="50000"/>
                  </a:srgbClr>
                </a:solidFill>
                <a:latin typeface="Calibri"/>
              </a:rPr>
              <a:t>Higher interest rates in India at present than other countries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594" y="744832"/>
            <a:ext cx="644037" cy="64403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7879" y="1560931"/>
          <a:ext cx="8228936" cy="1809886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1028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04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India 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USA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UK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UAE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Australia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New Zealand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Singapore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China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6.00%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0.06%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0.35%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0.50%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1.00%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1.30%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1.40%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2.75%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3516362" y="3693596"/>
            <a:ext cx="5290453" cy="380622"/>
            <a:chOff x="3" y="0"/>
            <a:chExt cx="5290453" cy="380622"/>
          </a:xfrm>
        </p:grpSpPr>
        <p:sp>
          <p:nvSpPr>
            <p:cNvPr id="9" name="Rectangle 8"/>
            <p:cNvSpPr/>
            <p:nvPr/>
          </p:nvSpPr>
          <p:spPr>
            <a:xfrm>
              <a:off x="3" y="0"/>
              <a:ext cx="5290453" cy="380622"/>
            </a:xfrm>
            <a:prstGeom prst="rect">
              <a:avLst/>
            </a:prstGeom>
            <a:solidFill>
              <a:sysClr val="windowText" lastClr="000000">
                <a:lumMod val="85000"/>
              </a:sys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TextBox 9"/>
            <p:cNvSpPr txBox="1"/>
            <p:nvPr/>
          </p:nvSpPr>
          <p:spPr>
            <a:xfrm>
              <a:off x="3" y="0"/>
              <a:ext cx="5290453" cy="3806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*Maximum Interest rates offered by leading Banks  for Term Deposits</a:t>
              </a:r>
            </a:p>
          </p:txBody>
        </p:sp>
      </p:grpSp>
      <p:sp>
        <p:nvSpPr>
          <p:cNvPr id="11" name="Title 3"/>
          <p:cNvSpPr txBox="1">
            <a:spLocks/>
          </p:cNvSpPr>
          <p:nvPr/>
        </p:nvSpPr>
        <p:spPr>
          <a:xfrm>
            <a:off x="760427" y="93120"/>
            <a:ext cx="7863840" cy="5410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50663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50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5A8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should NRI Invest in India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5A8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D16BF935-5D8C-420C-828D-44889D6F4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90" y="4578560"/>
            <a:ext cx="107667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0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4792" y="1351721"/>
            <a:ext cx="2665669" cy="2219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Products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568023"/>
            <a:ext cx="846288" cy="706005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B4D1E86D-E9B4-4FC1-A851-E5E5EBF4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078" y="872962"/>
            <a:ext cx="4854271" cy="34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7"/>
          <p:cNvGrpSpPr/>
          <p:nvPr/>
        </p:nvGrpSpPr>
        <p:grpSpPr>
          <a:xfrm>
            <a:off x="2012900" y="929698"/>
            <a:ext cx="1454679" cy="1252244"/>
            <a:chOff x="4167215" y="5286388"/>
            <a:chExt cx="1643074" cy="1285884"/>
          </a:xfrm>
        </p:grpSpPr>
        <p:sp>
          <p:nvSpPr>
            <p:cNvPr id="65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66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67215" y="5624620"/>
              <a:ext cx="1643074" cy="37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Mr. Ravi,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Age: 35 Years</a:t>
              </a:r>
              <a:endParaRPr kumimoji="1" lang="ko-KR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3" name="그룹 87"/>
          <p:cNvGrpSpPr/>
          <p:nvPr/>
        </p:nvGrpSpPr>
        <p:grpSpPr>
          <a:xfrm>
            <a:off x="3256483" y="929706"/>
            <a:ext cx="1454679" cy="1390285"/>
            <a:chOff x="4167215" y="5286388"/>
            <a:chExt cx="1643074" cy="1427630"/>
          </a:xfrm>
        </p:grpSpPr>
        <p:sp>
          <p:nvSpPr>
            <p:cNvPr id="69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0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67215" y="5434041"/>
              <a:ext cx="1643074" cy="127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Need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Identified:</a:t>
              </a:r>
              <a:endParaRPr kumimoji="1" lang="en-IN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  <a:p>
              <a:pPr algn="ctr"/>
              <a:r>
                <a:rPr kumimoji="1" lang="en-IN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Build a corpus</a:t>
              </a:r>
            </a:p>
            <a:p>
              <a:pPr algn="ctr"/>
              <a:r>
                <a:rPr kumimoji="1" lang="en-IN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 for his </a:t>
              </a:r>
            </a:p>
            <a:p>
              <a:pPr algn="ctr"/>
              <a:r>
                <a:rPr kumimoji="1" lang="en-IN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Daughter’s</a:t>
              </a:r>
            </a:p>
            <a:p>
              <a:pPr algn="ctr"/>
              <a:r>
                <a:rPr kumimoji="1" lang="en-IN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Education</a:t>
              </a:r>
            </a:p>
            <a:p>
              <a:pPr algn="ctr"/>
              <a:endParaRPr kumimoji="1" lang="ko-KR" altLang="en-US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4" name="그룹 87"/>
          <p:cNvGrpSpPr/>
          <p:nvPr/>
        </p:nvGrpSpPr>
        <p:grpSpPr>
          <a:xfrm>
            <a:off x="4500064" y="929698"/>
            <a:ext cx="1454679" cy="1252244"/>
            <a:chOff x="4167215" y="5286388"/>
            <a:chExt cx="1643074" cy="1285884"/>
          </a:xfrm>
        </p:grpSpPr>
        <p:sp>
          <p:nvSpPr>
            <p:cNvPr id="73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rgbClr val="27B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4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67215" y="5537681"/>
              <a:ext cx="1643074" cy="66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Daughter’s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Details: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Name: Ria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LI Age: 2 Years</a:t>
              </a:r>
            </a:p>
          </p:txBody>
        </p:sp>
      </p:grpSp>
      <p:grpSp>
        <p:nvGrpSpPr>
          <p:cNvPr id="5" name="그룹 87"/>
          <p:cNvGrpSpPr/>
          <p:nvPr/>
        </p:nvGrpSpPr>
        <p:grpSpPr>
          <a:xfrm>
            <a:off x="5743646" y="929690"/>
            <a:ext cx="1454679" cy="1252242"/>
            <a:chOff x="4179510" y="5286388"/>
            <a:chExt cx="1643074" cy="1285884"/>
          </a:xfrm>
        </p:grpSpPr>
        <p:sp>
          <p:nvSpPr>
            <p:cNvPr id="77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8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79510" y="5500432"/>
              <a:ext cx="1643074" cy="94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Solution: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Max Life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Smart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Wealth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Plan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6" name="그룹 87"/>
          <p:cNvGrpSpPr/>
          <p:nvPr/>
        </p:nvGrpSpPr>
        <p:grpSpPr>
          <a:xfrm>
            <a:off x="6987229" y="929698"/>
            <a:ext cx="1454679" cy="1252244"/>
            <a:chOff x="4179510" y="5286388"/>
            <a:chExt cx="1643074" cy="1285884"/>
          </a:xfrm>
        </p:grpSpPr>
        <p:sp>
          <p:nvSpPr>
            <p:cNvPr id="81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82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79510" y="5560298"/>
              <a:ext cx="1643074" cy="66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PPT: 8 years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PT: 16 years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Premium: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10 Lac p.a.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76647" y="2203643"/>
            <a:ext cx="1845773" cy="62601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b="1" dirty="0"/>
              <a:t>Mr. Ravi &amp; his Daughter</a:t>
            </a:r>
          </a:p>
        </p:txBody>
      </p:sp>
      <p:grpSp>
        <p:nvGrpSpPr>
          <p:cNvPr id="7" name="Group 51"/>
          <p:cNvGrpSpPr/>
          <p:nvPr/>
        </p:nvGrpSpPr>
        <p:grpSpPr>
          <a:xfrm>
            <a:off x="1755994" y="3004781"/>
            <a:ext cx="4602576" cy="826945"/>
            <a:chOff x="395536" y="4581128"/>
            <a:chExt cx="8341010" cy="894080"/>
          </a:xfrm>
        </p:grpSpPr>
        <p:grpSp>
          <p:nvGrpSpPr>
            <p:cNvPr id="8" name="Group 19"/>
            <p:cNvGrpSpPr/>
            <p:nvPr/>
          </p:nvGrpSpPr>
          <p:grpSpPr>
            <a:xfrm>
              <a:off x="395536" y="4581128"/>
              <a:ext cx="8244408" cy="576064"/>
              <a:chOff x="971600" y="4581128"/>
              <a:chExt cx="6480720" cy="57606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971600" y="4869160"/>
                <a:ext cx="6480720" cy="0"/>
              </a:xfrm>
              <a:prstGeom prst="line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971600" y="4581128"/>
                <a:ext cx="0" cy="576064"/>
              </a:xfrm>
              <a:prstGeom prst="lin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7452320" y="4581128"/>
                <a:ext cx="0" cy="576064"/>
              </a:xfrm>
              <a:prstGeom prst="lin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8401768" y="5075892"/>
              <a:ext cx="334778" cy="39931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64684" y="3017674"/>
            <a:ext cx="1382486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Policy</a:t>
            </a:r>
          </a:p>
          <a:p>
            <a:pPr algn="ctr"/>
            <a:r>
              <a:rPr lang="en-US" sz="900" b="1" dirty="0"/>
              <a:t> Commencement</a:t>
            </a:r>
            <a:endParaRPr lang="en-IN" sz="9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914647" y="2846233"/>
            <a:ext cx="1072242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Policy Term</a:t>
            </a:r>
          </a:p>
          <a:p>
            <a:pPr algn="ctr"/>
            <a:r>
              <a:rPr lang="en-US" sz="900" b="1" dirty="0"/>
              <a:t> Ends</a:t>
            </a:r>
            <a:endParaRPr lang="en-IN" sz="9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341186" y="3496744"/>
            <a:ext cx="579383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Age: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35 Years</a:t>
            </a:r>
            <a:endParaRPr lang="ko-KR" altLang="ko-KR" sz="9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708450" y="3509876"/>
            <a:ext cx="579383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Age: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51 Years</a:t>
            </a:r>
            <a:endParaRPr lang="ko-KR" altLang="ko-KR" sz="9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616364" y="3607173"/>
            <a:ext cx="2261045" cy="118001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Rs. 1,60,67,600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(Rs. 1.60 </a:t>
            </a:r>
            <a:r>
              <a:rPr lang="en-US" b="1" dirty="0" err="1">
                <a:solidFill>
                  <a:schemeClr val="tx1"/>
                </a:solidFill>
              </a:rPr>
              <a:t>cr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Guaranteed Maturity Benefit</a:t>
            </a:r>
          </a:p>
        </p:txBody>
      </p:sp>
      <p:sp>
        <p:nvSpPr>
          <p:cNvPr id="96" name="Curved Down Arrow 95"/>
          <p:cNvSpPr/>
          <p:nvPr/>
        </p:nvSpPr>
        <p:spPr>
          <a:xfrm rot="-1260000">
            <a:off x="6293911" y="2253557"/>
            <a:ext cx="964413" cy="476253"/>
          </a:xfrm>
          <a:prstGeom prst="curvedDownArrow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42992" y="2860189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236855" y="2872284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35481" y="2866238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517984" y="2866238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717247" y="2881355"/>
            <a:ext cx="1673609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 .</a:t>
            </a:r>
          </a:p>
        </p:txBody>
      </p:sp>
      <p:sp>
        <p:nvSpPr>
          <p:cNvPr id="107" name="Left Brace 106"/>
          <p:cNvSpPr/>
          <p:nvPr/>
        </p:nvSpPr>
        <p:spPr>
          <a:xfrm rot="16200000">
            <a:off x="2688801" y="3074417"/>
            <a:ext cx="357190" cy="1960281"/>
          </a:xfrm>
          <a:prstGeom prst="leftBrac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1320" tIns="35661" rIns="71320" bIns="35661" rtlCol="0" anchor="ctr"/>
          <a:lstStyle/>
          <a:p>
            <a:pPr algn="ctr"/>
            <a:endParaRPr lang="en-IN" dirty="0"/>
          </a:p>
        </p:txBody>
      </p:sp>
      <p:sp>
        <p:nvSpPr>
          <p:cNvPr id="108" name="TextBox 107"/>
          <p:cNvSpPr txBox="1"/>
          <p:nvPr/>
        </p:nvSpPr>
        <p:spPr>
          <a:xfrm>
            <a:off x="1469286" y="4196350"/>
            <a:ext cx="3094272" cy="410573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Annual Premium Paid = Rs. 10 Lac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Total Premium Paid in 8 years (10*8) = Rs.  80 Lacs</a:t>
            </a:r>
          </a:p>
        </p:txBody>
      </p:sp>
      <p:sp>
        <p:nvSpPr>
          <p:cNvPr id="109" name="Oval 108"/>
          <p:cNvSpPr/>
          <p:nvPr/>
        </p:nvSpPr>
        <p:spPr>
          <a:xfrm>
            <a:off x="2009005" y="3189452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294755" y="3189452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580505" y="3194743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566342" y="3189452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60110" y="3733314"/>
            <a:ext cx="1673609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</a:t>
            </a:r>
          </a:p>
        </p:txBody>
      </p:sp>
      <p:pic>
        <p:nvPicPr>
          <p:cNvPr id="114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768034" y="3527648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110934" y="3527648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453834" y="3527648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330134" y="3527648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2" descr="C:\Users\amms0310.MAXLIFE\Desktop\vdo\19\Picture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18756" y="1750776"/>
            <a:ext cx="2043113" cy="2024316"/>
          </a:xfrm>
          <a:prstGeom prst="rect">
            <a:avLst/>
          </a:prstGeom>
          <a:noFill/>
        </p:spPr>
      </p:pic>
      <p:pic>
        <p:nvPicPr>
          <p:cNvPr id="123" name="Picture 3" descr="E:\1.ANKUR\3.Apr'17 to 31st Mar'18\Shutterstock\Shutterstock Images Library\shutterstock_34445521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3403" y="788770"/>
            <a:ext cx="1672261" cy="136633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4" name="Rectangle 123"/>
          <p:cNvSpPr/>
          <p:nvPr/>
        </p:nvSpPr>
        <p:spPr>
          <a:xfrm>
            <a:off x="605254" y="343699"/>
            <a:ext cx="4656935" cy="410573"/>
          </a:xfrm>
          <a:prstGeom prst="rect">
            <a:avLst/>
          </a:prstGeom>
        </p:spPr>
        <p:txBody>
          <a:bodyPr wrap="none" lIns="71320" tIns="35661" rIns="71320" bIns="35661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Smart Wealth Plan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–Lump sum Benefit Option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FCC4FDE7-6050-48C8-9CDD-9692C81D5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537" y="4790226"/>
            <a:ext cx="107667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2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 animBg="1"/>
      <p:bldP spid="95" grpId="1" animBg="1"/>
      <p:bldP spid="96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0052" y="864748"/>
          <a:ext cx="8129588" cy="682625"/>
        </p:xfrm>
        <a:graphic>
          <a:graphicData uri="http://schemas.openxmlformats.org/drawingml/2006/table">
            <a:tbl>
              <a:tblPr/>
              <a:tblGrid>
                <a:gridCol w="812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80945" y="2176218"/>
            <a:ext cx="5344316" cy="2607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dirty="0"/>
          </a:p>
        </p:txBody>
      </p:sp>
      <p:grpSp>
        <p:nvGrpSpPr>
          <p:cNvPr id="2" name="Group 51"/>
          <p:cNvGrpSpPr/>
          <p:nvPr/>
        </p:nvGrpSpPr>
        <p:grpSpPr>
          <a:xfrm>
            <a:off x="545252" y="3776048"/>
            <a:ext cx="6135396" cy="826945"/>
            <a:chOff x="395536" y="4581128"/>
            <a:chExt cx="8254775" cy="894080"/>
          </a:xfrm>
        </p:grpSpPr>
        <p:grpSp>
          <p:nvGrpSpPr>
            <p:cNvPr id="4" name="Group 19"/>
            <p:cNvGrpSpPr/>
            <p:nvPr/>
          </p:nvGrpSpPr>
          <p:grpSpPr>
            <a:xfrm>
              <a:off x="395536" y="4581128"/>
              <a:ext cx="8244408" cy="576064"/>
              <a:chOff x="971600" y="4581128"/>
              <a:chExt cx="6480720" cy="57606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971600" y="4869160"/>
                <a:ext cx="6480720" cy="0"/>
              </a:xfrm>
              <a:prstGeom prst="line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971600" y="4581128"/>
                <a:ext cx="0" cy="576064"/>
              </a:xfrm>
              <a:prstGeom prst="lin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452320" y="4581128"/>
                <a:ext cx="0" cy="576064"/>
              </a:xfrm>
              <a:prstGeom prst="lin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8401768" y="5075892"/>
              <a:ext cx="248543" cy="39931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57681" y="3376582"/>
            <a:ext cx="1072242" cy="4875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Policy </a:t>
            </a:r>
          </a:p>
          <a:p>
            <a:pPr algn="ctr"/>
            <a:r>
              <a:rPr lang="en-US" sz="900" b="1" dirty="0"/>
              <a:t>Term</a:t>
            </a:r>
          </a:p>
          <a:p>
            <a:pPr algn="ctr"/>
            <a:r>
              <a:rPr lang="en-US" sz="900" b="1" dirty="0"/>
              <a:t> Ends</a:t>
            </a:r>
            <a:endParaRPr lang="en-IN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3423" y="3631456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7286" y="3643551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5912" y="3643551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443" y="4462567"/>
            <a:ext cx="579383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Age: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35 Years</a:t>
            </a:r>
            <a:endParaRPr lang="ko-KR" altLang="ko-KR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0838" y="3605755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7678" y="3652622"/>
            <a:ext cx="1673609" cy="62601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 . . . . . . . . . 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2929" y="4462567"/>
            <a:ext cx="579383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Age: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71 Years</a:t>
            </a:r>
            <a:endParaRPr lang="ko-KR" altLang="ko-KR" sz="900" b="1" dirty="0"/>
          </a:p>
        </p:txBody>
      </p:sp>
      <p:sp>
        <p:nvSpPr>
          <p:cNvPr id="20" name="Left Brace 19"/>
          <p:cNvSpPr/>
          <p:nvPr/>
        </p:nvSpPr>
        <p:spPr>
          <a:xfrm rot="16200000">
            <a:off x="1911520" y="3486936"/>
            <a:ext cx="357190" cy="2677775"/>
          </a:xfrm>
          <a:prstGeom prst="leftBrac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1320" tIns="35661" rIns="71320" bIns="35661" rtlCol="0" anchor="ctr"/>
          <a:lstStyle/>
          <a:p>
            <a:pPr algn="ctr"/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530771" y="5028093"/>
            <a:ext cx="3097337" cy="44135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Annual Premium Paid = Rs. 5 Lac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Total Premium Paid in 10 years = Rs. 50 Lacs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7920" y="2459989"/>
            <a:ext cx="5135776" cy="90301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Rs. 4.74 Lacs of Guaranteed Income every year for 25 Years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+ Rs. 50 Lacs as Terminal Benefit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7397" y="4050255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0298" y="4050255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4082" y="4050255"/>
            <a:ext cx="375099" cy="65679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16</a:t>
            </a:r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endParaRPr lang="en-US" sz="19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3452" y="3673619"/>
            <a:ext cx="1771649" cy="62601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 . . . . . . . . . . .</a:t>
            </a:r>
            <a:endParaRPr lang="en-US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9435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15186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00936" y="3966010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158298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96486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253673" y="3966010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601336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39661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0540" y="4504580"/>
            <a:ext cx="1673609" cy="62601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 . . . . . . . . . .</a:t>
            </a:r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88464" y="4298914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31364" y="4298914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74264" y="4298914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922089" y="4298914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317713" y="4043905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36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43451" y="4105419"/>
            <a:ext cx="1777364" cy="62601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 . . . . . . . . . . . </a:t>
            </a:r>
            <a:endParaRPr lang="en-US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630749" y="3409915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007939" y="3397215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362269" y="3397215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202499" y="3448015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C:\Users\amms0310.MAXLIFE\Desktop\vdo\19\Picture21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943727" y="2652866"/>
            <a:ext cx="2071295" cy="17425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6843713" y="3441560"/>
            <a:ext cx="571500" cy="549072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sz="3100" b="1" dirty="0"/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68885" y="4223970"/>
            <a:ext cx="2300288" cy="564461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sz="1600" b="1" dirty="0"/>
              <a:t>Terminal Benefit (Total Premiums Paid)</a:t>
            </a:r>
          </a:p>
        </p:txBody>
      </p:sp>
      <p:sp>
        <p:nvSpPr>
          <p:cNvPr id="49" name="Bent Arrow 48"/>
          <p:cNvSpPr/>
          <p:nvPr/>
        </p:nvSpPr>
        <p:spPr>
          <a:xfrm flipV="1">
            <a:off x="6520544" y="4335852"/>
            <a:ext cx="555172" cy="111502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그룹 87"/>
          <p:cNvGrpSpPr/>
          <p:nvPr/>
        </p:nvGrpSpPr>
        <p:grpSpPr>
          <a:xfrm>
            <a:off x="2193125" y="883054"/>
            <a:ext cx="1454679" cy="1252244"/>
            <a:chOff x="4167215" y="5286388"/>
            <a:chExt cx="1643074" cy="1285884"/>
          </a:xfrm>
        </p:grpSpPr>
        <p:sp>
          <p:nvSpPr>
            <p:cNvPr id="51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52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67215" y="5624620"/>
              <a:ext cx="1643074" cy="37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Mr. Agrim,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Age: 35 Years</a:t>
              </a:r>
              <a:endParaRPr kumimoji="1" lang="ko-KR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7" name="그룹 87"/>
          <p:cNvGrpSpPr/>
          <p:nvPr/>
        </p:nvGrpSpPr>
        <p:grpSpPr>
          <a:xfrm>
            <a:off x="3537839" y="883063"/>
            <a:ext cx="1454679" cy="1252247"/>
            <a:chOff x="4167215" y="5286388"/>
            <a:chExt cx="1643074" cy="1285884"/>
          </a:xfrm>
        </p:grpSpPr>
        <p:sp>
          <p:nvSpPr>
            <p:cNvPr id="55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56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67215" y="5434044"/>
              <a:ext cx="1643074" cy="884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Need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Identified:</a:t>
              </a:r>
              <a:endParaRPr kumimoji="1" lang="en-IN" altLang="ko-KR" sz="8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  <a:p>
              <a:pPr algn="ctr"/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Wants guaranteed</a:t>
              </a:r>
            </a:p>
            <a:p>
              <a:pPr algn="ctr"/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 income to fulfill his </a:t>
              </a:r>
            </a:p>
            <a:p>
              <a:pPr algn="ctr"/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   Early Retirement </a:t>
              </a:r>
            </a:p>
            <a:p>
              <a:pPr algn="ctr"/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needs</a:t>
              </a:r>
            </a:p>
          </p:txBody>
        </p:sp>
      </p:grpSp>
      <p:grpSp>
        <p:nvGrpSpPr>
          <p:cNvPr id="50" name="그룹 87"/>
          <p:cNvGrpSpPr/>
          <p:nvPr/>
        </p:nvGrpSpPr>
        <p:grpSpPr>
          <a:xfrm>
            <a:off x="4882553" y="883044"/>
            <a:ext cx="1454679" cy="1252242"/>
            <a:chOff x="4179510" y="5286388"/>
            <a:chExt cx="1643074" cy="1285884"/>
          </a:xfrm>
        </p:grpSpPr>
        <p:sp>
          <p:nvSpPr>
            <p:cNvPr id="59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60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79510" y="5500432"/>
              <a:ext cx="1643074" cy="94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Solution: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Max Life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Smart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Wealth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Plan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54" name="그룹 87"/>
          <p:cNvGrpSpPr/>
          <p:nvPr/>
        </p:nvGrpSpPr>
        <p:grpSpPr>
          <a:xfrm>
            <a:off x="6227267" y="883054"/>
            <a:ext cx="1454679" cy="1252244"/>
            <a:chOff x="4179510" y="5286388"/>
            <a:chExt cx="1643074" cy="1285884"/>
          </a:xfrm>
        </p:grpSpPr>
        <p:sp>
          <p:nvSpPr>
            <p:cNvPr id="63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64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179510" y="5560298"/>
              <a:ext cx="1643074" cy="52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PPT: 10 years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Premium: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5  Lacs p.a.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50995" y="2106638"/>
            <a:ext cx="1442725" cy="34901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b="1" dirty="0"/>
              <a:t>Mr. Agrim</a:t>
            </a:r>
          </a:p>
        </p:txBody>
      </p:sp>
      <p:pic>
        <p:nvPicPr>
          <p:cNvPr id="67" name="Picture 2" descr="E:\1.ANKUR\3.Apr'17 to 31st Mar'18\Shutterstock\Shutterstock Images Library\shutterstock_276947396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3987" y="804935"/>
            <a:ext cx="1395957" cy="122706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Rectangle 67"/>
          <p:cNvSpPr/>
          <p:nvPr/>
        </p:nvSpPr>
        <p:spPr>
          <a:xfrm>
            <a:off x="605253" y="343699"/>
            <a:ext cx="5356294" cy="410573"/>
          </a:xfrm>
          <a:prstGeom prst="rect">
            <a:avLst/>
          </a:prstGeom>
        </p:spPr>
        <p:txBody>
          <a:bodyPr wrap="none" lIns="71320" tIns="35661" rIns="71320" bIns="35661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Smart Wealth Plan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- Long Term Income Benefit Option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8" name="Picture 61" descr="Logo&#10;&#10;Description automatically generated">
            <a:extLst>
              <a:ext uri="{FF2B5EF4-FFF2-40B4-BE49-F238E27FC236}">
                <a16:creationId xmlns:a16="http://schemas.microsoft.com/office/drawing/2014/main" id="{871E55DB-D57F-49C0-A3BE-DC124C020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322" y="4814839"/>
            <a:ext cx="107667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/>
      <p:bldP spid="13" grpId="0"/>
      <p:bldP spid="14" grpId="0"/>
      <p:bldP spid="15" grpId="0"/>
      <p:bldP spid="17" grpId="0"/>
      <p:bldP spid="18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40" grpId="0"/>
      <p:bldP spid="41" grpId="0"/>
      <p:bldP spid="47" grpId="0"/>
      <p:bldP spid="48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1280135" y="2197060"/>
            <a:ext cx="6586557" cy="2055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7"/>
          <p:cNvGrpSpPr/>
          <p:nvPr/>
        </p:nvGrpSpPr>
        <p:grpSpPr>
          <a:xfrm>
            <a:off x="1806771" y="2280193"/>
            <a:ext cx="2353828" cy="307941"/>
            <a:chOff x="1604533" y="9810024"/>
            <a:chExt cx="5229151" cy="615696"/>
          </a:xfrm>
        </p:grpSpPr>
        <p:pic>
          <p:nvPicPr>
            <p:cNvPr id="49" name="Picture 48" descr="File:Coin stack icon GOLD-01.svg - Wikimedia Commons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533" y="9812216"/>
              <a:ext cx="575959" cy="613504"/>
            </a:xfrm>
            <a:prstGeom prst="rect">
              <a:avLst/>
            </a:prstGeom>
          </p:spPr>
        </p:pic>
        <p:pic>
          <p:nvPicPr>
            <p:cNvPr id="50" name="Picture 49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758" y="9812216"/>
              <a:ext cx="575959" cy="613504"/>
            </a:xfrm>
            <a:prstGeom prst="rect">
              <a:avLst/>
            </a:prstGeom>
          </p:spPr>
        </p:pic>
        <p:pic>
          <p:nvPicPr>
            <p:cNvPr id="51" name="Picture 50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157" y="9812216"/>
              <a:ext cx="575959" cy="613504"/>
            </a:xfrm>
            <a:prstGeom prst="rect">
              <a:avLst/>
            </a:prstGeom>
          </p:spPr>
        </p:pic>
        <p:pic>
          <p:nvPicPr>
            <p:cNvPr id="52" name="Picture 51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728" y="9812216"/>
              <a:ext cx="575959" cy="613504"/>
            </a:xfrm>
            <a:prstGeom prst="rect">
              <a:avLst/>
            </a:prstGeom>
          </p:spPr>
        </p:pic>
        <p:pic>
          <p:nvPicPr>
            <p:cNvPr id="53" name="Picture 52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96" y="9810024"/>
              <a:ext cx="575959" cy="613504"/>
            </a:xfrm>
            <a:prstGeom prst="rect">
              <a:avLst/>
            </a:prstGeom>
          </p:spPr>
        </p:pic>
        <p:pic>
          <p:nvPicPr>
            <p:cNvPr id="54" name="Picture 53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811" y="9812216"/>
              <a:ext cx="575959" cy="613504"/>
            </a:xfrm>
            <a:prstGeom prst="rect">
              <a:avLst/>
            </a:prstGeom>
          </p:spPr>
        </p:pic>
        <p:pic>
          <p:nvPicPr>
            <p:cNvPr id="55" name="Picture 54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245" y="9810024"/>
              <a:ext cx="575959" cy="613504"/>
            </a:xfrm>
            <a:prstGeom prst="rect">
              <a:avLst/>
            </a:prstGeom>
          </p:spPr>
        </p:pic>
        <p:pic>
          <p:nvPicPr>
            <p:cNvPr id="56" name="Picture 55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843" y="9810024"/>
              <a:ext cx="575959" cy="613504"/>
            </a:xfrm>
            <a:prstGeom prst="rect">
              <a:avLst/>
            </a:prstGeom>
          </p:spPr>
        </p:pic>
        <p:pic>
          <p:nvPicPr>
            <p:cNvPr id="57" name="Picture 56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28" y="9810024"/>
              <a:ext cx="575959" cy="613504"/>
            </a:xfrm>
            <a:prstGeom prst="rect">
              <a:avLst/>
            </a:prstGeom>
          </p:spPr>
        </p:pic>
        <p:pic>
          <p:nvPicPr>
            <p:cNvPr id="58" name="Picture 57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781" y="9810024"/>
              <a:ext cx="575959" cy="613504"/>
            </a:xfrm>
            <a:prstGeom prst="rect">
              <a:avLst/>
            </a:prstGeom>
          </p:spPr>
        </p:pic>
        <p:pic>
          <p:nvPicPr>
            <p:cNvPr id="59" name="Picture 58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672" y="9812216"/>
              <a:ext cx="575959" cy="613504"/>
            </a:xfrm>
            <a:prstGeom prst="rect">
              <a:avLst/>
            </a:prstGeom>
          </p:spPr>
        </p:pic>
        <p:pic>
          <p:nvPicPr>
            <p:cNvPr id="60" name="Picture 59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725" y="9810024"/>
              <a:ext cx="575959" cy="613504"/>
            </a:xfrm>
            <a:prstGeom prst="rect">
              <a:avLst/>
            </a:prstGeom>
          </p:spPr>
        </p:pic>
      </p:grpSp>
      <p:cxnSp>
        <p:nvCxnSpPr>
          <p:cNvPr id="61" name="Straight Connector 60"/>
          <p:cNvCxnSpPr/>
          <p:nvPr/>
        </p:nvCxnSpPr>
        <p:spPr>
          <a:xfrm flipH="1">
            <a:off x="4735993" y="903696"/>
            <a:ext cx="3380" cy="1293362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1"/>
          <p:cNvGrpSpPr/>
          <p:nvPr/>
        </p:nvGrpSpPr>
        <p:grpSpPr>
          <a:xfrm>
            <a:off x="5344528" y="1830247"/>
            <a:ext cx="1955498" cy="304232"/>
            <a:chOff x="1604533" y="9810024"/>
            <a:chExt cx="4397207" cy="615696"/>
          </a:xfrm>
        </p:grpSpPr>
        <p:pic>
          <p:nvPicPr>
            <p:cNvPr id="63" name="Picture 62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533" y="9812216"/>
              <a:ext cx="575959" cy="613504"/>
            </a:xfrm>
            <a:prstGeom prst="rect">
              <a:avLst/>
            </a:prstGeom>
          </p:spPr>
        </p:pic>
        <p:pic>
          <p:nvPicPr>
            <p:cNvPr id="64" name="Picture 63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758" y="9812216"/>
              <a:ext cx="575959" cy="613504"/>
            </a:xfrm>
            <a:prstGeom prst="rect">
              <a:avLst/>
            </a:prstGeom>
          </p:spPr>
        </p:pic>
        <p:pic>
          <p:nvPicPr>
            <p:cNvPr id="65" name="Picture 64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157" y="9812216"/>
              <a:ext cx="575959" cy="613504"/>
            </a:xfrm>
            <a:prstGeom prst="rect">
              <a:avLst/>
            </a:prstGeom>
          </p:spPr>
        </p:pic>
        <p:pic>
          <p:nvPicPr>
            <p:cNvPr id="66" name="Picture 65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728" y="9812216"/>
              <a:ext cx="575959" cy="613504"/>
            </a:xfrm>
            <a:prstGeom prst="rect">
              <a:avLst/>
            </a:prstGeom>
          </p:spPr>
        </p:pic>
        <p:pic>
          <p:nvPicPr>
            <p:cNvPr id="67" name="Picture 66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96" y="9810024"/>
              <a:ext cx="575959" cy="613504"/>
            </a:xfrm>
            <a:prstGeom prst="rect">
              <a:avLst/>
            </a:prstGeom>
          </p:spPr>
        </p:pic>
        <p:pic>
          <p:nvPicPr>
            <p:cNvPr id="68" name="Picture 67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811" y="9812216"/>
              <a:ext cx="575959" cy="613504"/>
            </a:xfrm>
            <a:prstGeom prst="rect">
              <a:avLst/>
            </a:prstGeom>
          </p:spPr>
        </p:pic>
        <p:pic>
          <p:nvPicPr>
            <p:cNvPr id="69" name="Picture 68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245" y="9810024"/>
              <a:ext cx="575959" cy="613504"/>
            </a:xfrm>
            <a:prstGeom prst="rect">
              <a:avLst/>
            </a:prstGeom>
          </p:spPr>
        </p:pic>
        <p:pic>
          <p:nvPicPr>
            <p:cNvPr id="70" name="Picture 69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843" y="9810024"/>
              <a:ext cx="575959" cy="613504"/>
            </a:xfrm>
            <a:prstGeom prst="rect">
              <a:avLst/>
            </a:prstGeom>
          </p:spPr>
        </p:pic>
        <p:pic>
          <p:nvPicPr>
            <p:cNvPr id="71" name="Picture 70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781" y="9810024"/>
              <a:ext cx="575959" cy="613504"/>
            </a:xfrm>
            <a:prstGeom prst="rect">
              <a:avLst/>
            </a:prstGeom>
          </p:spPr>
        </p:pic>
        <p:pic>
          <p:nvPicPr>
            <p:cNvPr id="72" name="Picture 71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672" y="9812216"/>
              <a:ext cx="575959" cy="613504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630780" y="2226419"/>
            <a:ext cx="1305620" cy="903011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Year 1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Age: 35 years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01886" y="2259638"/>
            <a:ext cx="1447800" cy="564457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Year 13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Age:  47 years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87754" y="2280191"/>
            <a:ext cx="1893529" cy="626012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Year 22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Age: 56 years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319049" y="1127570"/>
            <a:ext cx="2207087" cy="626012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Lump- sum payable at Maturity</a:t>
            </a:r>
          </a:p>
          <a:p>
            <a:pPr algn="ctr"/>
            <a:r>
              <a:rPr lang="en-US" sz="1200" dirty="0"/>
              <a:t>@4% = Rs 9,73,896</a:t>
            </a:r>
          </a:p>
          <a:p>
            <a:pPr algn="ctr"/>
            <a:r>
              <a:rPr lang="en-US" sz="1200" dirty="0"/>
              <a:t>@8% = Rs 1,19,22,959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87995" y="1052639"/>
            <a:ext cx="2816523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Annualized Premium :  Rs  10,03,500</a:t>
            </a:r>
          </a:p>
          <a:p>
            <a:pPr algn="ctr"/>
            <a:r>
              <a:rPr lang="en-US" sz="1200" dirty="0"/>
              <a:t>Total Premium Paid:  Rs    12,042,000.00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319049" y="576583"/>
            <a:ext cx="2207087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Guaranteed Monthly Income for 10 years =   Rs    1,25,000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633838" y="2728335"/>
            <a:ext cx="2641238" cy="256680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End of Premium Paying term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2473" y="177896"/>
            <a:ext cx="8262389" cy="364402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MONTHLY INCOME ADVANTAGE PLAN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63211" y="613520"/>
            <a:ext cx="1741230" cy="349013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LIVING BENEFITS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3211" y="3298045"/>
            <a:ext cx="1741230" cy="349013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DEATH BENEFITS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034001" y="4830000"/>
            <a:ext cx="8110001" cy="10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95"/>
          <p:cNvGrpSpPr/>
          <p:nvPr/>
        </p:nvGrpSpPr>
        <p:grpSpPr>
          <a:xfrm>
            <a:off x="1573276" y="4972122"/>
            <a:ext cx="1591715" cy="383004"/>
            <a:chOff x="723832" y="4594377"/>
            <a:chExt cx="2846822" cy="645837"/>
          </a:xfrm>
        </p:grpSpPr>
        <p:pic>
          <p:nvPicPr>
            <p:cNvPr id="97" name="Picture 96" descr="File:Coin stack icon GOLD-01.svg - Wikimedia Commons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32" y="4594378"/>
              <a:ext cx="575959" cy="613504"/>
            </a:xfrm>
            <a:prstGeom prst="rect">
              <a:avLst/>
            </a:prstGeom>
          </p:spPr>
        </p:pic>
        <p:pic>
          <p:nvPicPr>
            <p:cNvPr id="98" name="Picture 97" descr="File:Coin stack icon GOLD-01.svg - Wikimedia Commons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466" y="4594378"/>
              <a:ext cx="592902" cy="631551"/>
            </a:xfrm>
            <a:prstGeom prst="rect">
              <a:avLst/>
            </a:prstGeom>
          </p:spPr>
        </p:pic>
        <p:pic>
          <p:nvPicPr>
            <p:cNvPr id="99" name="Picture 98" descr="File:Coin stack icon GOLD-01.svg - Wikimedia Commons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993" y="4594378"/>
              <a:ext cx="606312" cy="645836"/>
            </a:xfrm>
            <a:prstGeom prst="rect">
              <a:avLst/>
            </a:prstGeom>
          </p:spPr>
        </p:pic>
        <p:pic>
          <p:nvPicPr>
            <p:cNvPr id="100" name="Picture 99" descr="File:Coin stack icon GOLD-01.svg - Wikimedia Commons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341" y="4594377"/>
              <a:ext cx="606313" cy="645837"/>
            </a:xfrm>
            <a:prstGeom prst="rect">
              <a:avLst/>
            </a:prstGeom>
          </p:spPr>
        </p:pic>
        <p:pic>
          <p:nvPicPr>
            <p:cNvPr id="101" name="Picture 100" descr="File:Coin stack icon GOLD-01.svg - Wikimedia Commons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836" y="4594377"/>
              <a:ext cx="606313" cy="645837"/>
            </a:xfrm>
            <a:prstGeom prst="rect">
              <a:avLst/>
            </a:prstGeom>
          </p:spPr>
        </p:pic>
      </p:grpSp>
      <p:grpSp>
        <p:nvGrpSpPr>
          <p:cNvPr id="5" name="Group 136"/>
          <p:cNvGrpSpPr/>
          <p:nvPr/>
        </p:nvGrpSpPr>
        <p:grpSpPr>
          <a:xfrm>
            <a:off x="4005566" y="4909905"/>
            <a:ext cx="1624194" cy="353273"/>
            <a:chOff x="3893430" y="8812782"/>
            <a:chExt cx="3166308" cy="619823"/>
          </a:xfrm>
        </p:grpSpPr>
        <p:pic>
          <p:nvPicPr>
            <p:cNvPr id="94" name="Picture 93" descr="File:Coin stack icon GOLD-01.svg - Wikimedia Commons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782" y="8819101"/>
              <a:ext cx="575959" cy="613504"/>
            </a:xfrm>
            <a:prstGeom prst="rect">
              <a:avLst/>
            </a:prstGeom>
          </p:spPr>
        </p:pic>
        <p:grpSp>
          <p:nvGrpSpPr>
            <p:cNvPr id="6" name="Group 135"/>
            <p:cNvGrpSpPr/>
            <p:nvPr/>
          </p:nvGrpSpPr>
          <p:grpSpPr>
            <a:xfrm>
              <a:off x="3893430" y="8812782"/>
              <a:ext cx="3166308" cy="619823"/>
              <a:chOff x="3893430" y="8812782"/>
              <a:chExt cx="3166308" cy="619823"/>
            </a:xfrm>
          </p:grpSpPr>
          <p:pic>
            <p:nvPicPr>
              <p:cNvPr id="90" name="Picture 89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4445" y="8814026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91" name="Picture 90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3430" y="8812782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92" name="Picture 91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8299" y="8819101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93" name="Picture 92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6179" y="8819101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95" name="Picture 94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1835" y="8819101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102" name="Picture 101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779" y="8819101"/>
                <a:ext cx="575959" cy="613504"/>
              </a:xfrm>
              <a:prstGeom prst="rect">
                <a:avLst/>
              </a:prstGeom>
            </p:spPr>
          </p:pic>
        </p:grpSp>
      </p:grpSp>
      <p:cxnSp>
        <p:nvCxnSpPr>
          <p:cNvPr id="103" name="Straight Connector 102"/>
          <p:cNvCxnSpPr/>
          <p:nvPr/>
        </p:nvCxnSpPr>
        <p:spPr>
          <a:xfrm>
            <a:off x="3833031" y="3598949"/>
            <a:ext cx="312" cy="168386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3"/>
          <p:cNvGrpSpPr/>
          <p:nvPr/>
        </p:nvGrpSpPr>
        <p:grpSpPr>
          <a:xfrm>
            <a:off x="6698147" y="4516872"/>
            <a:ext cx="2016216" cy="313678"/>
            <a:chOff x="1604533" y="9810024"/>
            <a:chExt cx="4397207" cy="615696"/>
          </a:xfrm>
        </p:grpSpPr>
        <p:pic>
          <p:nvPicPr>
            <p:cNvPr id="105" name="Picture 104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533" y="9812216"/>
              <a:ext cx="575959" cy="613504"/>
            </a:xfrm>
            <a:prstGeom prst="rect">
              <a:avLst/>
            </a:prstGeom>
          </p:spPr>
        </p:pic>
        <p:pic>
          <p:nvPicPr>
            <p:cNvPr id="106" name="Picture 105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758" y="9812216"/>
              <a:ext cx="575959" cy="613504"/>
            </a:xfrm>
            <a:prstGeom prst="rect">
              <a:avLst/>
            </a:prstGeom>
          </p:spPr>
        </p:pic>
        <p:pic>
          <p:nvPicPr>
            <p:cNvPr id="107" name="Picture 106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157" y="9812216"/>
              <a:ext cx="575959" cy="613504"/>
            </a:xfrm>
            <a:prstGeom prst="rect">
              <a:avLst/>
            </a:prstGeom>
          </p:spPr>
        </p:pic>
        <p:pic>
          <p:nvPicPr>
            <p:cNvPr id="108" name="Picture 107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728" y="9812216"/>
              <a:ext cx="575959" cy="613504"/>
            </a:xfrm>
            <a:prstGeom prst="rect">
              <a:avLst/>
            </a:prstGeom>
          </p:spPr>
        </p:pic>
        <p:pic>
          <p:nvPicPr>
            <p:cNvPr id="109" name="Picture 108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96" y="9810024"/>
              <a:ext cx="575959" cy="613504"/>
            </a:xfrm>
            <a:prstGeom prst="rect">
              <a:avLst/>
            </a:prstGeom>
          </p:spPr>
        </p:pic>
        <p:pic>
          <p:nvPicPr>
            <p:cNvPr id="110" name="Picture 109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811" y="9812216"/>
              <a:ext cx="575959" cy="613504"/>
            </a:xfrm>
            <a:prstGeom prst="rect">
              <a:avLst/>
            </a:prstGeom>
          </p:spPr>
        </p:pic>
        <p:pic>
          <p:nvPicPr>
            <p:cNvPr id="111" name="Picture 110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245" y="9810024"/>
              <a:ext cx="575959" cy="613504"/>
            </a:xfrm>
            <a:prstGeom prst="rect">
              <a:avLst/>
            </a:prstGeom>
          </p:spPr>
        </p:pic>
        <p:pic>
          <p:nvPicPr>
            <p:cNvPr id="112" name="Picture 111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843" y="9810024"/>
              <a:ext cx="575959" cy="613504"/>
            </a:xfrm>
            <a:prstGeom prst="rect">
              <a:avLst/>
            </a:prstGeom>
          </p:spPr>
        </p:pic>
        <p:pic>
          <p:nvPicPr>
            <p:cNvPr id="113" name="Picture 112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781" y="9810024"/>
              <a:ext cx="575959" cy="613504"/>
            </a:xfrm>
            <a:prstGeom prst="rect">
              <a:avLst/>
            </a:prstGeom>
          </p:spPr>
        </p:pic>
        <p:pic>
          <p:nvPicPr>
            <p:cNvPr id="114" name="Picture 113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672" y="9812216"/>
              <a:ext cx="575959" cy="613504"/>
            </a:xfrm>
            <a:prstGeom prst="rect">
              <a:avLst/>
            </a:prstGeom>
          </p:spPr>
        </p:pic>
      </p:grpSp>
      <p:sp>
        <p:nvSpPr>
          <p:cNvPr id="116" name="TextBox 115"/>
          <p:cNvSpPr txBox="1"/>
          <p:nvPr/>
        </p:nvSpPr>
        <p:spPr>
          <a:xfrm>
            <a:off x="945857" y="3963984"/>
            <a:ext cx="2769235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Annualized Premium : Rs 10,03,500</a:t>
            </a:r>
          </a:p>
          <a:p>
            <a:pPr algn="ctr"/>
            <a:r>
              <a:rPr lang="en-US" sz="1200" dirty="0"/>
              <a:t>Total Premium Paid: Rs  5,017,500 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934877" y="3199713"/>
            <a:ext cx="1957334" cy="626012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Death benefit =     1,50,00,000 </a:t>
            </a:r>
          </a:p>
          <a:p>
            <a:pPr algn="ctr"/>
            <a:endParaRPr lang="en-US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069440" y="3930265"/>
            <a:ext cx="2128858" cy="626012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Future premiums due from year 6 to year 12 are waived off by Max life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430387" y="3653174"/>
            <a:ext cx="16970" cy="170917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833186" y="5442110"/>
            <a:ext cx="3327821" cy="256680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Year 13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833995" y="8458831"/>
            <a:ext cx="2641238" cy="256680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End of Premium Paying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924647" y="4933278"/>
            <a:ext cx="2257557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Annualized Income :Rs  15,00,000</a:t>
            </a:r>
          </a:p>
          <a:p>
            <a:r>
              <a:rPr lang="en-US" sz="1200" dirty="0"/>
              <a:t>Total Income  :   Rs 150,00,000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393474" y="6886006"/>
            <a:ext cx="1893529" cy="256680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Year 22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553903" y="3813615"/>
            <a:ext cx="2423258" cy="626012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Lump- sum payable at Maturity</a:t>
            </a:r>
          </a:p>
          <a:p>
            <a:pPr algn="ctr"/>
            <a:r>
              <a:rPr lang="en-US" sz="1200" dirty="0"/>
              <a:t>@4% = Rs 9,73,896</a:t>
            </a:r>
          </a:p>
          <a:p>
            <a:pPr algn="ctr"/>
            <a:r>
              <a:rPr lang="en-US" sz="1200" dirty="0"/>
              <a:t>@8% =Rs  1,19,22,959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17164" y="3135889"/>
            <a:ext cx="2481839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Guaranteed Monthly Income for 10 years = Rs 1,25,000</a:t>
            </a:r>
          </a:p>
        </p:txBody>
      </p:sp>
      <p:sp>
        <p:nvSpPr>
          <p:cNvPr id="132" name="Plus 131"/>
          <p:cNvSpPr/>
          <p:nvPr/>
        </p:nvSpPr>
        <p:spPr>
          <a:xfrm>
            <a:off x="7547599" y="3583902"/>
            <a:ext cx="267893" cy="238127"/>
          </a:xfrm>
          <a:prstGeom prst="mathPl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71317" tIns="35659" rIns="71317" bIns="35659" rtlCol="0" anchor="ctr"/>
          <a:lstStyle/>
          <a:p>
            <a:pPr algn="ctr">
              <a:defRPr/>
            </a:pPr>
            <a:endParaRPr lang="en-IN" sz="12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-90309" y="5014786"/>
            <a:ext cx="2084657" cy="441346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Year 1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Age: 35 years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830272" y="5258443"/>
            <a:ext cx="2084657" cy="441346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Year 5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Age: 40 years</a:t>
            </a:r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78A09292-72AA-4FCF-B5DB-6269C2DE6B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0233" y="739025"/>
            <a:ext cx="107667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448709" y="5095858"/>
            <a:ext cx="57740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700" b="1" dirty="0">
                <a:solidFill>
                  <a:prstClr val="white"/>
                </a:solidFill>
                <a:latin typeface="Verdana"/>
              </a:rPr>
              <a:t>6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-186456" y="1880061"/>
            <a:ext cx="9408869" cy="1323864"/>
            <a:chOff x="-277969" y="1845759"/>
            <a:chExt cx="12545158" cy="1588637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0" y="2602523"/>
              <a:ext cx="12192000" cy="14068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0" y="2725030"/>
              <a:ext cx="7315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65495" y="2703890"/>
              <a:ext cx="81827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1845759"/>
              <a:ext cx="35309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Annual Premium : Rs 10,00,000</a:t>
              </a:r>
            </a:p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Total Premium      : Rs 50,00,000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73329" y="1992011"/>
              <a:ext cx="401867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 Maturity Benefit @8% :  Rs 81,00,405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6357" y="2707994"/>
              <a:ext cx="895643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10</a:t>
              </a:r>
            </a:p>
          </p:txBody>
        </p:sp>
        <p:grpSp>
          <p:nvGrpSpPr>
            <p:cNvPr id="3" name="Group 26"/>
            <p:cNvGrpSpPr/>
            <p:nvPr/>
          </p:nvGrpSpPr>
          <p:grpSpPr>
            <a:xfrm>
              <a:off x="883922" y="2707994"/>
              <a:ext cx="3594485" cy="460518"/>
              <a:chOff x="883922" y="2707994"/>
              <a:chExt cx="3594485" cy="460518"/>
            </a:xfrm>
          </p:grpSpPr>
          <p:pic>
            <p:nvPicPr>
              <p:cNvPr id="53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922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147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529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643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071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27"/>
            <p:cNvGrpSpPr/>
            <p:nvPr/>
          </p:nvGrpSpPr>
          <p:grpSpPr>
            <a:xfrm>
              <a:off x="6996334" y="2679196"/>
              <a:ext cx="3594485" cy="460518"/>
              <a:chOff x="883922" y="2707994"/>
              <a:chExt cx="3594485" cy="460518"/>
            </a:xfrm>
          </p:grpSpPr>
          <p:pic>
            <p:nvPicPr>
              <p:cNvPr id="40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922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147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529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643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071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4798937" y="2021950"/>
              <a:ext cx="401867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End of Premium Paying Term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277969" y="3089905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35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17125" y="3101997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40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922798" y="3050666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45</a:t>
              </a: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-186456" y="4019211"/>
            <a:ext cx="9505655" cy="1346047"/>
            <a:chOff x="-277969" y="1845759"/>
            <a:chExt cx="12674207" cy="1615256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0" y="2602523"/>
              <a:ext cx="12192000" cy="14068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0" y="2725030"/>
              <a:ext cx="7315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65495" y="2703890"/>
              <a:ext cx="81826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0" y="1845759"/>
              <a:ext cx="35309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Annual Premium : Rs 10,00,000</a:t>
              </a:r>
            </a:p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Total Premium      : Rs 50,00,000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173329" y="1992013"/>
              <a:ext cx="401867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Death Benefit:  Rs 1,00,00,000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296357" y="2707994"/>
              <a:ext cx="895643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10</a:t>
              </a:r>
            </a:p>
          </p:txBody>
        </p:sp>
        <p:grpSp>
          <p:nvGrpSpPr>
            <p:cNvPr id="6" name="Group 65"/>
            <p:cNvGrpSpPr/>
            <p:nvPr/>
          </p:nvGrpSpPr>
          <p:grpSpPr>
            <a:xfrm>
              <a:off x="883922" y="2707994"/>
              <a:ext cx="3594485" cy="460518"/>
              <a:chOff x="883922" y="2707994"/>
              <a:chExt cx="3594485" cy="460518"/>
            </a:xfrm>
          </p:grpSpPr>
          <p:pic>
            <p:nvPicPr>
              <p:cNvPr id="77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922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147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529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643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071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6"/>
            <p:cNvGrpSpPr/>
            <p:nvPr/>
          </p:nvGrpSpPr>
          <p:grpSpPr>
            <a:xfrm>
              <a:off x="6996334" y="2679196"/>
              <a:ext cx="3594485" cy="460518"/>
              <a:chOff x="883922" y="2707994"/>
              <a:chExt cx="3594485" cy="460518"/>
            </a:xfrm>
          </p:grpSpPr>
          <p:pic>
            <p:nvPicPr>
              <p:cNvPr id="72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922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147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529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643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071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4798938" y="2021950"/>
              <a:ext cx="401867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End of Premium Paying Term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277969" y="3128616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35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17126" y="3101997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40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051847" y="3090541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45</a:t>
              </a:r>
            </a:p>
          </p:txBody>
        </p:sp>
      </p:grpSp>
      <p:pic>
        <p:nvPicPr>
          <p:cNvPr id="2050" name="Picture 2" descr="Man PNG Transparent Images | PNG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8" y="727840"/>
            <a:ext cx="568280" cy="5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803970" y="677144"/>
            <a:ext cx="2105785" cy="626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1314" tIns="35658" rIns="71314" bIns="35658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Name: Rahul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Age: 35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Male; Non Smoker</a:t>
            </a:r>
          </a:p>
        </p:txBody>
      </p:sp>
      <p:sp>
        <p:nvSpPr>
          <p:cNvPr id="88" name="Rectangle 87"/>
          <p:cNvSpPr/>
          <p:nvPr/>
        </p:nvSpPr>
        <p:spPr>
          <a:xfrm>
            <a:off x="866962" y="130533"/>
            <a:ext cx="4219442" cy="481929"/>
          </a:xfrm>
          <a:prstGeom prst="rect">
            <a:avLst/>
          </a:prstGeom>
          <a:noFill/>
        </p:spPr>
        <p:txBody>
          <a:bodyPr wrap="none" lIns="71314" tIns="35658" rIns="71314" bIns="35658">
            <a:prstTxWarp prst="textPlain">
              <a:avLst/>
            </a:prstTxWarp>
            <a:spAutoFit/>
          </a:bodyPr>
          <a:lstStyle/>
          <a:p>
            <a:pPr algn="ctr"/>
            <a:r>
              <a:rPr lang="en-US" sz="4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Platinum Wealth Plan – 5 Pay 10</a:t>
            </a:r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A0976214-5B30-4BBA-B6F7-3A83E1AE7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322" y="768560"/>
            <a:ext cx="107667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52CEA990-3FC8-464A-8145-2E0BCD28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03" y="1214934"/>
            <a:ext cx="4343399" cy="31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42474"/>
            <a:ext cx="7010400" cy="240771"/>
          </a:xfrm>
        </p:spPr>
        <p:txBody>
          <a:bodyPr/>
          <a:lstStyle/>
          <a:p>
            <a:r>
              <a:t>If NRI invests in Fixed Income Instruments in </a:t>
            </a:r>
            <a:r>
              <a:rPr lang="en-US" dirty="0"/>
              <a:t>Singapore</a:t>
            </a:r>
            <a:r>
              <a:t>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31421" y="698664"/>
            <a:ext cx="7924800" cy="533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Rate of Return in Singapore’s Bank Term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Deposits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1.40%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                                	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FE8637">
                  <a:lumMod val="75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44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8637">
                  <a:lumMod val="75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73" y="1279205"/>
            <a:ext cx="3980986" cy="15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012" y="1306123"/>
            <a:ext cx="4227356" cy="9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817" y="3543300"/>
            <a:ext cx="4071937" cy="211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615" y="2309377"/>
            <a:ext cx="4118462" cy="222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015" y="2776903"/>
            <a:ext cx="409318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8898294B-4C00-494B-A0F2-E28B92D99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107" y="4632707"/>
            <a:ext cx="1076673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18724"/>
            <a:ext cx="7010400" cy="240771"/>
          </a:xfrm>
        </p:spPr>
        <p:txBody>
          <a:bodyPr/>
          <a:lstStyle/>
          <a:p>
            <a:r>
              <a:t>Taxation on Returns on investment in Singapore </a:t>
            </a:r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38298" y="686788"/>
            <a:ext cx="7924800" cy="502821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Average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Income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Tax Rate in Singapore: 15%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#</a:t>
            </a:r>
          </a:p>
          <a:p>
            <a:pPr lvl="0">
              <a:lnSpc>
                <a:spcPts val="144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sz="1200" b="1" i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#  NRI has to pay tax on returns from Bank Deposit in Singapore as per prevailing Personal </a:t>
            </a:r>
          </a:p>
          <a:p>
            <a:pPr lvl="0">
              <a:lnSpc>
                <a:spcPts val="144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sz="1200" b="1" i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	Income Tax Rates  as per below table for the year 2020:</a:t>
            </a:r>
          </a:p>
          <a:p>
            <a:pPr marL="0" marR="0" lvl="0" indent="0" algn="l" defTabSz="914400" rtl="0" eaLnBrk="1" fontAlgn="auto" latinLnBrk="0" hangingPunct="1">
              <a:lnSpc>
                <a:spcPts val="144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FE8637">
                  <a:lumMod val="75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2051" name="Picture 8" descr="cid:image008.png@01D56D95.455E4BA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9253" y="1561794"/>
            <a:ext cx="4378239" cy="369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888" y="5290771"/>
            <a:ext cx="55435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8458" y="1570229"/>
            <a:ext cx="1750741" cy="129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3516" y="5499556"/>
            <a:ext cx="6995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+mj-lt"/>
              </a:rPr>
              <a:t>Disclaimer</a:t>
            </a:r>
            <a:r>
              <a:rPr lang="en-US" sz="800" dirty="0">
                <a:latin typeface="+mj-lt"/>
              </a:rPr>
              <a:t>: Taxation rules stated here are as per best of our knowledge and understanding. Max Life Insurance does not guarantee any tax benefits.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7157E4A7-F9BF-485E-9793-33B7D943A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955" y="4563792"/>
            <a:ext cx="1076673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18724"/>
            <a:ext cx="7010400" cy="240771"/>
          </a:xfrm>
        </p:spPr>
        <p:txBody>
          <a:bodyPr/>
          <a:lstStyle/>
          <a:p>
            <a:r>
              <a:t>If NRI invests in Life Insurance in India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14646" y="635000"/>
            <a:ext cx="8153400" cy="4699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63550" marR="0" lvl="0" indent="-6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If NRI invest in Traditional Life Insurance in Products in India</a:t>
            </a:r>
          </a:p>
          <a:p>
            <a:pPr marL="463550" marR="0" lvl="1" indent="-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        &gt; Rate of Return : 6% p.a.*     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* Average returns on Traditional par products of Max Life Insurance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If NRI invest in Traditional Life Insurance in Products in India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	      &gt; Income Tax Rate : 0%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#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</a:p>
          <a:p>
            <a:pPr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     </a:t>
            </a:r>
            <a:r>
              <a:rPr lang="en-US" sz="1200" b="1" i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#Life insurance proceeds are not taxable in Singapore, if invested in a Life Insurance company outside Singapore (overseas  Income); therefore, nothing is taxable.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FE8637">
                  <a:lumMod val="75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Singapore govt. website URL - &gt; 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sz="900" dirty="0">
                <a:hlinkClick r:id="rId2"/>
              </a:rPr>
              <a:t>https://www.iras.gov.sg/IRASHome/Individuals/Locals/Working-Out-Your-Taxes/What-is-Taxable-What-is-Not/Overseas-Income-Received-in-Singapore/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				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E8637">
                  <a:lumMod val="75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8637">
                  <a:lumMod val="75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19" y="3759759"/>
            <a:ext cx="7594600" cy="195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405" y="727926"/>
            <a:ext cx="1227874" cy="89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7414" y="1994695"/>
            <a:ext cx="936731" cy="79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3516" y="5499556"/>
            <a:ext cx="6995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+mj-lt"/>
              </a:rPr>
              <a:t>Disclaimer</a:t>
            </a:r>
            <a:r>
              <a:rPr lang="en-US" sz="800" dirty="0">
                <a:latin typeface="+mj-lt"/>
              </a:rPr>
              <a:t>: Taxation rules stated here are as per best of our knowledge and understanding. Max Life Insurance does not guarantee any tax benefits.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9A8D6E2B-6194-4A91-8781-0B3CE5E16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955" y="4563792"/>
            <a:ext cx="1076673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18724"/>
            <a:ext cx="7010400" cy="240771"/>
          </a:xfrm>
        </p:spPr>
        <p:txBody>
          <a:bodyPr/>
          <a:lstStyle/>
          <a:p>
            <a:r>
              <a:t>Impact of currency fluctuation between </a:t>
            </a:r>
            <a:r>
              <a:rPr lang="en-US" dirty="0"/>
              <a:t>SGD</a:t>
            </a:r>
            <a:r>
              <a:t> &amp; INR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914400"/>
            <a:ext cx="8153400" cy="46195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Considering last 5 years data, INR has depreciated by ~2% p.a. to SGD, see below table: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Net Impact of currency fluctuation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(–) 1.60%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p.a.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(i.e. 2% - 20% for averaging-out premiums) </a:t>
            </a:r>
            <a:endParaRPr lang="en-US" sz="105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703" y="2029600"/>
            <a:ext cx="2093292" cy="111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886" y="1989330"/>
            <a:ext cx="3674601" cy="29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E31BB5ED-73D9-4018-B004-C913A017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563" y="4563792"/>
            <a:ext cx="1076673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18724"/>
            <a:ext cx="7010400" cy="240771"/>
          </a:xfrm>
        </p:spPr>
        <p:txBody>
          <a:bodyPr/>
          <a:lstStyle/>
          <a:p>
            <a:r>
              <a:t>Summary</a:t>
            </a:r>
            <a:endParaRPr lang="en-US" dirty="0"/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/>
        </p:nvGraphicFramePr>
        <p:xfrm>
          <a:off x="1235858" y="2396175"/>
          <a:ext cx="6292850" cy="2874543"/>
        </p:xfrm>
        <a:graphic>
          <a:graphicData uri="http://schemas.openxmlformats.org/drawingml/2006/table">
            <a:tbl>
              <a:tblPr/>
              <a:tblGrid>
                <a:gridCol w="258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087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974807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Singapore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India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Rate of Return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1.40%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6.00%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Impact of currency fluctuation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-1.60%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Pre-Tax Return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1.40%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4.40%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Income Tax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Net Rate of Return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1.19%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4.40%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176" y="673412"/>
            <a:ext cx="2214679" cy="144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8979" y="713675"/>
            <a:ext cx="2607753" cy="137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7007672" y="4949533"/>
            <a:ext cx="215900" cy="2667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7" descr="Logo&#10;&#10;Description automatically generated">
            <a:extLst>
              <a:ext uri="{FF2B5EF4-FFF2-40B4-BE49-F238E27FC236}">
                <a16:creationId xmlns:a16="http://schemas.microsoft.com/office/drawing/2014/main" id="{FBA78143-165B-455F-876A-85BAE6072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955" y="4622862"/>
            <a:ext cx="1076673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42474"/>
            <a:ext cx="7010400" cy="240771"/>
          </a:xfrm>
        </p:spPr>
        <p:txBody>
          <a:bodyPr/>
          <a:lstStyle/>
          <a:p>
            <a:r>
              <a:t>Unique Proposition for NRIs/OCIs by Max Life</a:t>
            </a:r>
            <a:endParaRPr spc="29">
              <a:solidFill>
                <a:srgbClr val="F57D35"/>
              </a:solidFill>
              <a:latin typeface="+mj-lt"/>
              <a:ea typeface="Helvetica Neue" charset="0"/>
              <a:cs typeface="Helvetica Neu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4956" y="1115535"/>
            <a:ext cx="4356020" cy="246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NRIs/OCIs can buy while in his country of residence – E model cases</a:t>
            </a:r>
          </a:p>
        </p:txBody>
      </p:sp>
      <p:sp>
        <p:nvSpPr>
          <p:cNvPr id="25" name="32-Point Star 24"/>
          <p:cNvSpPr/>
          <p:nvPr/>
        </p:nvSpPr>
        <p:spPr>
          <a:xfrm>
            <a:off x="4013528" y="1016938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32-Point Star 25"/>
          <p:cNvSpPr/>
          <p:nvPr/>
        </p:nvSpPr>
        <p:spPr>
          <a:xfrm>
            <a:off x="4013528" y="1659248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32-Point Star 26"/>
          <p:cNvSpPr/>
          <p:nvPr/>
        </p:nvSpPr>
        <p:spPr>
          <a:xfrm>
            <a:off x="4013528" y="2480938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32-Point Star 27"/>
          <p:cNvSpPr/>
          <p:nvPr/>
        </p:nvSpPr>
        <p:spPr>
          <a:xfrm>
            <a:off x="4013528" y="3322498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32-Point Star 28"/>
          <p:cNvSpPr/>
          <p:nvPr/>
        </p:nvSpPr>
        <p:spPr>
          <a:xfrm>
            <a:off x="4013527" y="4344843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950" y="1104409"/>
            <a:ext cx="2986644" cy="396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4564956" y="2527152"/>
            <a:ext cx="4400624" cy="246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Max Life accepts Foreign Currency for premium; easier for NRIs/OCIs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64956" y="4280981"/>
            <a:ext cx="4378322" cy="5539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Easy remittance of claims for NRIs/OCIs. If premium paid in SGD, then maturity/withdrawal can be taken in SGD or any currency of choice; no mandatory requirement of having a Indian bank account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64956" y="3341999"/>
            <a:ext cx="4434078" cy="4000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Exemption to NRIs/OCIs from paying GST on life insurance premium if premium received in SGD or paid from their Indian NRE/FCNR account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64961" y="1751055"/>
            <a:ext cx="4367171" cy="246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Easy documentation for NRI/OCI proposal forms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4645B3C2-15F9-4410-85EB-DEE8C293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39" y="4888676"/>
            <a:ext cx="1076673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05815" y="120998"/>
            <a:ext cx="7863840" cy="5410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50663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50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5A8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should NRI Invest in India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6737" y="811043"/>
            <a:ext cx="6317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44"/>
            <a:r>
              <a:rPr lang="en-US" b="1" dirty="0">
                <a:solidFill>
                  <a:srgbClr val="73A0D2">
                    <a:lumMod val="50000"/>
                  </a:srgbClr>
                </a:solidFill>
                <a:latin typeface="Calibri"/>
              </a:rPr>
              <a:t>Higher GDP Growth prediction than other developed countries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530136"/>
            <a:ext cx="3502855" cy="390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584" y="1513209"/>
            <a:ext cx="3506062" cy="3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File:NYCS-bull-trans-1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2" y="729546"/>
            <a:ext cx="532325" cy="5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F9894C81-5D8D-431C-9B94-F9DCD0DC8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031" y="4632707"/>
            <a:ext cx="107667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NYCS-bull-trans-2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712470"/>
            <a:ext cx="720724" cy="7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0371" y="902016"/>
            <a:ext cx="67392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3A0D2">
                    <a:lumMod val="50000"/>
                  </a:srgbClr>
                </a:solidFill>
                <a:latin typeface="Calibri"/>
              </a:rPr>
              <a:t>Positive outlook ahead as more foreign companies to invest in India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983" y="1439180"/>
            <a:ext cx="2056284" cy="351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4687660" y="1438255"/>
            <a:ext cx="4195083" cy="1828387"/>
            <a:chOff x="4742088" y="1307626"/>
            <a:chExt cx="4356827" cy="182838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2943" y="1307626"/>
              <a:ext cx="4355972" cy="6564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42088" y="1802686"/>
              <a:ext cx="4356827" cy="1333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8253" y="1439925"/>
            <a:ext cx="2069648" cy="343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11"/>
          <p:cNvGrpSpPr/>
          <p:nvPr/>
        </p:nvGrpSpPr>
        <p:grpSpPr>
          <a:xfrm>
            <a:off x="4754505" y="3388482"/>
            <a:ext cx="4066813" cy="1424663"/>
            <a:chOff x="4785087" y="3274337"/>
            <a:chExt cx="4066813" cy="142466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5087" y="3695051"/>
              <a:ext cx="4048927" cy="1003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5087" y="3274337"/>
              <a:ext cx="4066813" cy="4551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itle 3"/>
          <p:cNvSpPr txBox="1">
            <a:spLocks/>
          </p:cNvSpPr>
          <p:nvPr/>
        </p:nvSpPr>
        <p:spPr>
          <a:xfrm>
            <a:off x="805815" y="47919"/>
            <a:ext cx="7863840" cy="5410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50663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50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5A8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should NRI Invest in India</a:t>
            </a:r>
          </a:p>
        </p:txBody>
      </p:sp>
      <p:pic>
        <p:nvPicPr>
          <p:cNvPr id="4" name="Picture 7" descr="Logo&#10;&#10;Description automatically generated">
            <a:extLst>
              <a:ext uri="{FF2B5EF4-FFF2-40B4-BE49-F238E27FC236}">
                <a16:creationId xmlns:a16="http://schemas.microsoft.com/office/drawing/2014/main" id="{6FD6088A-BBE6-4C46-800C-AC93C33E09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522" y="4883754"/>
            <a:ext cx="107667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xlife">
      <a:dk1>
        <a:sysClr val="windowText" lastClr="000000"/>
      </a:dk1>
      <a:lt1>
        <a:sysClr val="window" lastClr="FFFFFF"/>
      </a:lt1>
      <a:dk2>
        <a:srgbClr val="1E4679"/>
      </a:dk2>
      <a:lt2>
        <a:srgbClr val="B44646"/>
      </a:lt2>
      <a:accent1>
        <a:srgbClr val="F47920"/>
      </a:accent1>
      <a:accent2>
        <a:srgbClr val="1C477B"/>
      </a:accent2>
      <a:accent3>
        <a:srgbClr val="404040"/>
      </a:accent3>
      <a:accent4>
        <a:srgbClr val="BEB48C"/>
      </a:accent4>
      <a:accent5>
        <a:srgbClr val="D7B432"/>
      </a:accent5>
      <a:accent6>
        <a:srgbClr val="9BB469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Maxlife">
      <a:dk1>
        <a:sysClr val="windowText" lastClr="000000"/>
      </a:dk1>
      <a:lt1>
        <a:sysClr val="window" lastClr="FFFFFF"/>
      </a:lt1>
      <a:dk2>
        <a:srgbClr val="1E4679"/>
      </a:dk2>
      <a:lt2>
        <a:srgbClr val="B44646"/>
      </a:lt2>
      <a:accent1>
        <a:srgbClr val="F47920"/>
      </a:accent1>
      <a:accent2>
        <a:srgbClr val="1C477B"/>
      </a:accent2>
      <a:accent3>
        <a:srgbClr val="404040"/>
      </a:accent3>
      <a:accent4>
        <a:srgbClr val="BEB48C"/>
      </a:accent4>
      <a:accent5>
        <a:srgbClr val="D7B432"/>
      </a:accent5>
      <a:accent6>
        <a:srgbClr val="9BB469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03DEE46580C4C83197569B011E019" ma:contentTypeVersion="9" ma:contentTypeDescription="Create a new document." ma:contentTypeScope="" ma:versionID="5202840fb3de7199a9c2b5d91b8d91da">
  <xsd:schema xmlns:xsd="http://www.w3.org/2001/XMLSchema" xmlns:xs="http://www.w3.org/2001/XMLSchema" xmlns:p="http://schemas.microsoft.com/office/2006/metadata/properties" xmlns:ns2="b1a3fff0-e9a1-4fdb-bb21-8086e7b61be1" xmlns:ns3="5ba3fb1f-6c29-4eeb-a245-660908585d0d" targetNamespace="http://schemas.microsoft.com/office/2006/metadata/properties" ma:root="true" ma:fieldsID="d30bb79b936b17df048687d46e777cd5" ns2:_="" ns3:_="">
    <xsd:import namespace="b1a3fff0-e9a1-4fdb-bb21-8086e7b61be1"/>
    <xsd:import namespace="5ba3fb1f-6c29-4eeb-a245-660908585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3fff0-e9a1-4fdb-bb21-8086e7b61b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3fb1f-6c29-4eeb-a245-660908585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94AE6-E6F6-46CE-9239-CDAEB13327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A15392-C00B-4CB9-BD79-6F15FE04F1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142516-B459-4DF3-9FDF-7360EBBFD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3fff0-e9a1-4fdb-bb21-8086e7b61be1"/>
    <ds:schemaRef ds:uri="5ba3fb1f-6c29-4eeb-a245-660908585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5117</TotalTime>
  <Words>1102</Words>
  <Application>Microsoft Office PowerPoint</Application>
  <PresentationFormat>On-screen Show (16:10)</PresentationFormat>
  <Paragraphs>286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Office Theme</vt:lpstr>
      <vt:lpstr>2_Office Theme</vt:lpstr>
      <vt:lpstr>1_Office Theme</vt:lpstr>
      <vt:lpstr>3_Office Theme</vt:lpstr>
      <vt:lpstr>4_Office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System-3</dc:creator>
  <cp:lastModifiedBy>Darshan M Kshirsagar (Mumbai - GO2 - Agency)</cp:lastModifiedBy>
  <cp:revision>732</cp:revision>
  <dcterms:created xsi:type="dcterms:W3CDTF">2018-05-03T15:11:44Z</dcterms:created>
  <dcterms:modified xsi:type="dcterms:W3CDTF">2021-12-02T05:20:42Z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0x01010088603DEE46580C4C83197569B011E019</vt:lpwstr>
  </property>
</Properties>
</file>